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</p:sldMasterIdLst>
  <p:notesMasterIdLst>
    <p:notesMasterId r:id="rId22"/>
  </p:notesMasterIdLst>
  <p:handoutMasterIdLst>
    <p:handoutMasterId r:id="rId47"/>
  </p:handoutMasterIdLst>
  <p:sldIdLst>
    <p:sldId id="300" r:id="rId11"/>
    <p:sldId id="301" r:id="rId12"/>
    <p:sldId id="302" r:id="rId13"/>
    <p:sldId id="303" r:id="rId14"/>
    <p:sldId id="304" r:id="rId15"/>
    <p:sldId id="298" r:id="rId16"/>
    <p:sldId id="308" r:id="rId17"/>
    <p:sldId id="307" r:id="rId18"/>
    <p:sldId id="340" r:id="rId19"/>
    <p:sldId id="341" r:id="rId20"/>
    <p:sldId id="309" r:id="rId21"/>
    <p:sldId id="310" r:id="rId23"/>
    <p:sldId id="311" r:id="rId24"/>
    <p:sldId id="335" r:id="rId25"/>
    <p:sldId id="336" r:id="rId26"/>
    <p:sldId id="337" r:id="rId27"/>
    <p:sldId id="338" r:id="rId28"/>
    <p:sldId id="339" r:id="rId29"/>
    <p:sldId id="313" r:id="rId30"/>
    <p:sldId id="314" r:id="rId31"/>
    <p:sldId id="367" r:id="rId32"/>
    <p:sldId id="368" r:id="rId33"/>
    <p:sldId id="369" r:id="rId34"/>
    <p:sldId id="370" r:id="rId35"/>
    <p:sldId id="315" r:id="rId36"/>
    <p:sldId id="332" r:id="rId37"/>
    <p:sldId id="333" r:id="rId38"/>
    <p:sldId id="334" r:id="rId39"/>
    <p:sldId id="267" r:id="rId40"/>
    <p:sldId id="269" r:id="rId41"/>
    <p:sldId id="281" r:id="rId42"/>
    <p:sldId id="270" r:id="rId43"/>
    <p:sldId id="271" r:id="rId44"/>
    <p:sldId id="272" r:id="rId45"/>
    <p:sldId id="273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870" y="-102"/>
      </p:cViewPr>
      <p:guideLst>
        <p:guide orient="horz" pos="2160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1" Type="http://schemas.openxmlformats.org/officeDocument/2006/relationships/commentAuthors" Target="commentAuthors.xml"/><Relationship Id="rId50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handoutMaster" Target="handoutMasters/handoutMaster1.xml"/><Relationship Id="rId46" Type="http://schemas.openxmlformats.org/officeDocument/2006/relationships/slide" Target="slides/slide35.xml"/><Relationship Id="rId45" Type="http://schemas.openxmlformats.org/officeDocument/2006/relationships/slide" Target="slides/slide34.xml"/><Relationship Id="rId44" Type="http://schemas.openxmlformats.org/officeDocument/2006/relationships/slide" Target="slides/slide33.xml"/><Relationship Id="rId43" Type="http://schemas.openxmlformats.org/officeDocument/2006/relationships/slide" Target="slides/slide32.xml"/><Relationship Id="rId42" Type="http://schemas.openxmlformats.org/officeDocument/2006/relationships/slide" Target="slides/slide31.xml"/><Relationship Id="rId41" Type="http://schemas.openxmlformats.org/officeDocument/2006/relationships/slide" Target="slides/slide30.xml"/><Relationship Id="rId40" Type="http://schemas.openxmlformats.org/officeDocument/2006/relationships/slide" Target="slides/slide29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8.xml"/><Relationship Id="rId38" Type="http://schemas.openxmlformats.org/officeDocument/2006/relationships/slide" Target="slides/slide27.xml"/><Relationship Id="rId37" Type="http://schemas.openxmlformats.org/officeDocument/2006/relationships/slide" Target="slides/slide26.xml"/><Relationship Id="rId36" Type="http://schemas.openxmlformats.org/officeDocument/2006/relationships/slide" Target="slides/slide25.xml"/><Relationship Id="rId35" Type="http://schemas.openxmlformats.org/officeDocument/2006/relationships/slide" Target="slides/slide24.xml"/><Relationship Id="rId34" Type="http://schemas.openxmlformats.org/officeDocument/2006/relationships/slide" Target="slides/slide23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5A3D9-3E49-456D-BDF5-6C9215074D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7" Type="http://schemas.openxmlformats.org/officeDocument/2006/relationships/tags" Target="../tags/tag228.x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4" Type="http://schemas.openxmlformats.org/officeDocument/2006/relationships/tags" Target="../tags/tag256.xml"/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7" Type="http://schemas.openxmlformats.org/officeDocument/2006/relationships/tags" Target="../tags/tag269.xml"/><Relationship Id="rId6" Type="http://schemas.openxmlformats.org/officeDocument/2006/relationships/tags" Target="../tags/tag268.xml"/><Relationship Id="rId5" Type="http://schemas.openxmlformats.org/officeDocument/2006/relationships/tags" Target="../tags/tag267.xml"/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9" Type="http://schemas.openxmlformats.org/officeDocument/2006/relationships/tags" Target="../tags/tag277.xml"/><Relationship Id="rId8" Type="http://schemas.openxmlformats.org/officeDocument/2006/relationships/tags" Target="../tags/tag276.xml"/><Relationship Id="rId7" Type="http://schemas.openxmlformats.org/officeDocument/2006/relationships/tags" Target="../tags/tag275.xml"/><Relationship Id="rId6" Type="http://schemas.openxmlformats.org/officeDocument/2006/relationships/tags" Target="../tags/tag274.xml"/><Relationship Id="rId5" Type="http://schemas.openxmlformats.org/officeDocument/2006/relationships/tags" Target="../tags/tag273.xml"/><Relationship Id="rId4" Type="http://schemas.openxmlformats.org/officeDocument/2006/relationships/tags" Target="../tags/tag272.xml"/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5" Type="http://schemas.openxmlformats.org/officeDocument/2006/relationships/tags" Target="../tags/tag281.xml"/><Relationship Id="rId4" Type="http://schemas.openxmlformats.org/officeDocument/2006/relationships/tags" Target="../tags/tag280.xml"/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7" Type="http://schemas.openxmlformats.org/officeDocument/2006/relationships/tags" Target="../tags/tag290.xml"/><Relationship Id="rId6" Type="http://schemas.openxmlformats.org/officeDocument/2006/relationships/tags" Target="../tags/tag289.xml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4" Type="http://schemas.openxmlformats.org/officeDocument/2006/relationships/tags" Target="../tags/tag302.xml"/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tags" Target="../tags/tag313.xml"/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4" Type="http://schemas.openxmlformats.org/officeDocument/2006/relationships/tags" Target="../tags/tag318.xml"/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6" Type="http://schemas.openxmlformats.org/officeDocument/2006/relationships/tags" Target="../tags/tag325.xml"/><Relationship Id="rId5" Type="http://schemas.openxmlformats.org/officeDocument/2006/relationships/tags" Target="../tags/tag324.xml"/><Relationship Id="rId4" Type="http://schemas.openxmlformats.org/officeDocument/2006/relationships/tags" Target="../tags/tag323.xml"/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7" Type="http://schemas.openxmlformats.org/officeDocument/2006/relationships/tags" Target="../tags/tag331.xml"/><Relationship Id="rId6" Type="http://schemas.openxmlformats.org/officeDocument/2006/relationships/tags" Target="../tags/tag330.xml"/><Relationship Id="rId5" Type="http://schemas.openxmlformats.org/officeDocument/2006/relationships/tags" Target="../tags/tag329.xml"/><Relationship Id="rId4" Type="http://schemas.openxmlformats.org/officeDocument/2006/relationships/tags" Target="../tags/tag328.xml"/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9" Type="http://schemas.openxmlformats.org/officeDocument/2006/relationships/tags" Target="../tags/tag339.xml"/><Relationship Id="rId8" Type="http://schemas.openxmlformats.org/officeDocument/2006/relationships/tags" Target="../tags/tag338.xml"/><Relationship Id="rId7" Type="http://schemas.openxmlformats.org/officeDocument/2006/relationships/tags" Target="../tags/tag337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5" Type="http://schemas.openxmlformats.org/officeDocument/2006/relationships/tags" Target="../tags/tag343.xml"/><Relationship Id="rId4" Type="http://schemas.openxmlformats.org/officeDocument/2006/relationships/tags" Target="../tags/tag342.xml"/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4" Type="http://schemas.openxmlformats.org/officeDocument/2006/relationships/tags" Target="../tags/tag346.xml"/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7" Type="http://schemas.openxmlformats.org/officeDocument/2006/relationships/tags" Target="../tags/tag352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6" Type="http://schemas.openxmlformats.org/officeDocument/2006/relationships/tags" Target="../tags/tag357.xml"/><Relationship Id="rId5" Type="http://schemas.openxmlformats.org/officeDocument/2006/relationships/tags" Target="../tags/tag356.xml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5" Type="http://schemas.openxmlformats.org/officeDocument/2006/relationships/tags" Target="../tags/tag361.xml"/><Relationship Id="rId4" Type="http://schemas.openxmlformats.org/officeDocument/2006/relationships/tags" Target="../tags/tag360.xml"/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6" Type="http://schemas.openxmlformats.org/officeDocument/2006/relationships/tags" Target="../tags/tag377.xml"/><Relationship Id="rId5" Type="http://schemas.openxmlformats.org/officeDocument/2006/relationships/tags" Target="../tags/tag376.xml"/><Relationship Id="rId4" Type="http://schemas.openxmlformats.org/officeDocument/2006/relationships/tags" Target="../tags/tag375.xml"/><Relationship Id="rId3" Type="http://schemas.openxmlformats.org/officeDocument/2006/relationships/tags" Target="../tags/tag374.xml"/><Relationship Id="rId2" Type="http://schemas.openxmlformats.org/officeDocument/2006/relationships/tags" Target="../tags/tag373.xml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6" Type="http://schemas.openxmlformats.org/officeDocument/2006/relationships/tags" Target="../tags/tag382.xml"/><Relationship Id="rId5" Type="http://schemas.openxmlformats.org/officeDocument/2006/relationships/tags" Target="../tags/tag381.xml"/><Relationship Id="rId4" Type="http://schemas.openxmlformats.org/officeDocument/2006/relationships/tags" Target="../tags/tag380.xml"/><Relationship Id="rId3" Type="http://schemas.openxmlformats.org/officeDocument/2006/relationships/tags" Target="../tags/tag379.xml"/><Relationship Id="rId2" Type="http://schemas.openxmlformats.org/officeDocument/2006/relationships/tags" Target="../tags/tag378.xml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6" Type="http://schemas.openxmlformats.org/officeDocument/2006/relationships/tags" Target="../tags/tag387.xml"/><Relationship Id="rId5" Type="http://schemas.openxmlformats.org/officeDocument/2006/relationships/tags" Target="../tags/tag386.xml"/><Relationship Id="rId4" Type="http://schemas.openxmlformats.org/officeDocument/2006/relationships/tags" Target="../tags/tag385.xml"/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7" Type="http://schemas.openxmlformats.org/officeDocument/2006/relationships/tags" Target="../tags/tag393.xml"/><Relationship Id="rId6" Type="http://schemas.openxmlformats.org/officeDocument/2006/relationships/tags" Target="../tags/tag392.xml"/><Relationship Id="rId5" Type="http://schemas.openxmlformats.org/officeDocument/2006/relationships/tags" Target="../tags/tag391.xml"/><Relationship Id="rId4" Type="http://schemas.openxmlformats.org/officeDocument/2006/relationships/tags" Target="../tags/tag390.xml"/><Relationship Id="rId3" Type="http://schemas.openxmlformats.org/officeDocument/2006/relationships/tags" Target="../tags/tag389.xml"/><Relationship Id="rId2" Type="http://schemas.openxmlformats.org/officeDocument/2006/relationships/tags" Target="../tags/tag388.xml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9" Type="http://schemas.openxmlformats.org/officeDocument/2006/relationships/tags" Target="../tags/tag401.xml"/><Relationship Id="rId8" Type="http://schemas.openxmlformats.org/officeDocument/2006/relationships/tags" Target="../tags/tag400.xml"/><Relationship Id="rId7" Type="http://schemas.openxmlformats.org/officeDocument/2006/relationships/tags" Target="../tags/tag399.xml"/><Relationship Id="rId6" Type="http://schemas.openxmlformats.org/officeDocument/2006/relationships/tags" Target="../tags/tag398.xml"/><Relationship Id="rId5" Type="http://schemas.openxmlformats.org/officeDocument/2006/relationships/tags" Target="../tags/tag397.xml"/><Relationship Id="rId4" Type="http://schemas.openxmlformats.org/officeDocument/2006/relationships/tags" Target="../tags/tag396.xml"/><Relationship Id="rId3" Type="http://schemas.openxmlformats.org/officeDocument/2006/relationships/tags" Target="../tags/tag395.xml"/><Relationship Id="rId2" Type="http://schemas.openxmlformats.org/officeDocument/2006/relationships/tags" Target="../tags/tag394.xml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5" Type="http://schemas.openxmlformats.org/officeDocument/2006/relationships/tags" Target="../tags/tag405.xml"/><Relationship Id="rId4" Type="http://schemas.openxmlformats.org/officeDocument/2006/relationships/tags" Target="../tags/tag404.xml"/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4" Type="http://schemas.openxmlformats.org/officeDocument/2006/relationships/tags" Target="../tags/tag408.xml"/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7" Type="http://schemas.openxmlformats.org/officeDocument/2006/relationships/tags" Target="../tags/tag414.xml"/><Relationship Id="rId6" Type="http://schemas.openxmlformats.org/officeDocument/2006/relationships/tags" Target="../tags/tag413.xml"/><Relationship Id="rId5" Type="http://schemas.openxmlformats.org/officeDocument/2006/relationships/tags" Target="../tags/tag412.xml"/><Relationship Id="rId4" Type="http://schemas.openxmlformats.org/officeDocument/2006/relationships/tags" Target="../tags/tag411.xml"/><Relationship Id="rId3" Type="http://schemas.openxmlformats.org/officeDocument/2006/relationships/tags" Target="../tags/tag410.xml"/><Relationship Id="rId2" Type="http://schemas.openxmlformats.org/officeDocument/2006/relationships/tags" Target="../tags/tag409.xml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6" Type="http://schemas.openxmlformats.org/officeDocument/2006/relationships/tags" Target="../tags/tag419.xml"/><Relationship Id="rId5" Type="http://schemas.openxmlformats.org/officeDocument/2006/relationships/tags" Target="../tags/tag418.xml"/><Relationship Id="rId4" Type="http://schemas.openxmlformats.org/officeDocument/2006/relationships/tags" Target="../tags/tag417.xml"/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5" Type="http://schemas.openxmlformats.org/officeDocument/2006/relationships/tags" Target="../tags/tag423.xml"/><Relationship Id="rId4" Type="http://schemas.openxmlformats.org/officeDocument/2006/relationships/tags" Target="../tags/tag422.xml"/><Relationship Id="rId3" Type="http://schemas.openxmlformats.org/officeDocument/2006/relationships/tags" Target="../tags/tag421.xml"/><Relationship Id="rId2" Type="http://schemas.openxmlformats.org/officeDocument/2006/relationships/tags" Target="../tags/tag420.xml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6" Type="http://schemas.openxmlformats.org/officeDocument/2006/relationships/tags" Target="../tags/tag428.xml"/><Relationship Id="rId5" Type="http://schemas.openxmlformats.org/officeDocument/2006/relationships/tags" Target="../tags/tag427.xml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6" Type="http://schemas.openxmlformats.org/officeDocument/2006/relationships/tags" Target="../tags/tag439.xml"/><Relationship Id="rId5" Type="http://schemas.openxmlformats.org/officeDocument/2006/relationships/tags" Target="../tags/tag438.xml"/><Relationship Id="rId4" Type="http://schemas.openxmlformats.org/officeDocument/2006/relationships/tags" Target="../tags/tag437.xml"/><Relationship Id="rId3" Type="http://schemas.openxmlformats.org/officeDocument/2006/relationships/tags" Target="../tags/tag436.xml"/><Relationship Id="rId2" Type="http://schemas.openxmlformats.org/officeDocument/2006/relationships/tags" Target="../tags/tag435.xml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6" Type="http://schemas.openxmlformats.org/officeDocument/2006/relationships/tags" Target="../tags/tag444.xml"/><Relationship Id="rId5" Type="http://schemas.openxmlformats.org/officeDocument/2006/relationships/tags" Target="../tags/tag443.xml"/><Relationship Id="rId4" Type="http://schemas.openxmlformats.org/officeDocument/2006/relationships/tags" Target="../tags/tag442.xml"/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6" Type="http://schemas.openxmlformats.org/officeDocument/2006/relationships/tags" Target="../tags/tag449.xml"/><Relationship Id="rId5" Type="http://schemas.openxmlformats.org/officeDocument/2006/relationships/tags" Target="../tags/tag448.xml"/><Relationship Id="rId4" Type="http://schemas.openxmlformats.org/officeDocument/2006/relationships/tags" Target="../tags/tag447.xml"/><Relationship Id="rId3" Type="http://schemas.openxmlformats.org/officeDocument/2006/relationships/tags" Target="../tags/tag446.xml"/><Relationship Id="rId2" Type="http://schemas.openxmlformats.org/officeDocument/2006/relationships/tags" Target="../tags/tag445.xml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7" Type="http://schemas.openxmlformats.org/officeDocument/2006/relationships/tags" Target="../tags/tag455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9" Type="http://schemas.openxmlformats.org/officeDocument/2006/relationships/tags" Target="../tags/tag463.xml"/><Relationship Id="rId8" Type="http://schemas.openxmlformats.org/officeDocument/2006/relationships/tags" Target="../tags/tag462.xml"/><Relationship Id="rId7" Type="http://schemas.openxmlformats.org/officeDocument/2006/relationships/tags" Target="../tags/tag461.xml"/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4" Type="http://schemas.openxmlformats.org/officeDocument/2006/relationships/tags" Target="../tags/tag458.xml"/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5" Type="http://schemas.openxmlformats.org/officeDocument/2006/relationships/tags" Target="../tags/tag467.xml"/><Relationship Id="rId4" Type="http://schemas.openxmlformats.org/officeDocument/2006/relationships/tags" Target="../tags/tag466.xml"/><Relationship Id="rId3" Type="http://schemas.openxmlformats.org/officeDocument/2006/relationships/tags" Target="../tags/tag465.xml"/><Relationship Id="rId2" Type="http://schemas.openxmlformats.org/officeDocument/2006/relationships/tags" Target="../tags/tag464.xml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4" Type="http://schemas.openxmlformats.org/officeDocument/2006/relationships/tags" Target="../tags/tag470.xml"/><Relationship Id="rId3" Type="http://schemas.openxmlformats.org/officeDocument/2006/relationships/tags" Target="../tags/tag469.xml"/><Relationship Id="rId2" Type="http://schemas.openxmlformats.org/officeDocument/2006/relationships/tags" Target="../tags/tag468.xml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7" Type="http://schemas.openxmlformats.org/officeDocument/2006/relationships/tags" Target="../tags/tag476.xml"/><Relationship Id="rId6" Type="http://schemas.openxmlformats.org/officeDocument/2006/relationships/tags" Target="../tags/tag475.xml"/><Relationship Id="rId5" Type="http://schemas.openxmlformats.org/officeDocument/2006/relationships/tags" Target="../tags/tag474.xml"/><Relationship Id="rId4" Type="http://schemas.openxmlformats.org/officeDocument/2006/relationships/tags" Target="../tags/tag473.xml"/><Relationship Id="rId3" Type="http://schemas.openxmlformats.org/officeDocument/2006/relationships/tags" Target="../tags/tag472.xml"/><Relationship Id="rId2" Type="http://schemas.openxmlformats.org/officeDocument/2006/relationships/tags" Target="../tags/tag471.xml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6" Type="http://schemas.openxmlformats.org/officeDocument/2006/relationships/tags" Target="../tags/tag481.xml"/><Relationship Id="rId5" Type="http://schemas.openxmlformats.org/officeDocument/2006/relationships/tags" Target="../tags/tag480.xml"/><Relationship Id="rId4" Type="http://schemas.openxmlformats.org/officeDocument/2006/relationships/tags" Target="../tags/tag479.xml"/><Relationship Id="rId3" Type="http://schemas.openxmlformats.org/officeDocument/2006/relationships/tags" Target="../tags/tag478.xml"/><Relationship Id="rId2" Type="http://schemas.openxmlformats.org/officeDocument/2006/relationships/tags" Target="../tags/tag477.xml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5" Type="http://schemas.openxmlformats.org/officeDocument/2006/relationships/tags" Target="../tags/tag485.xml"/><Relationship Id="rId4" Type="http://schemas.openxmlformats.org/officeDocument/2006/relationships/tags" Target="../tags/tag484.xml"/><Relationship Id="rId3" Type="http://schemas.openxmlformats.org/officeDocument/2006/relationships/tags" Target="../tags/tag483.xml"/><Relationship Id="rId2" Type="http://schemas.openxmlformats.org/officeDocument/2006/relationships/tags" Target="../tags/tag482.xml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tags" Target="../tags/tag488.xml"/><Relationship Id="rId3" Type="http://schemas.openxmlformats.org/officeDocument/2006/relationships/tags" Target="../tags/tag487.xml"/><Relationship Id="rId2" Type="http://schemas.openxmlformats.org/officeDocument/2006/relationships/tags" Target="../tags/tag486.xml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6C35-7D90-4E5A-8F56-CB1BD4434B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6446-3A17-49C2-AB56-636952A402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6C35-7D90-4E5A-8F56-CB1BD4434B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6446-3A17-49C2-AB56-636952A402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6C35-7D90-4E5A-8F56-CB1BD4434B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6446-3A17-49C2-AB56-636952A402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6C35-7D90-4E5A-8F56-CB1BD4434B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6446-3A17-49C2-AB56-636952A402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6C35-7D90-4E5A-8F56-CB1BD4434B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6446-3A17-49C2-AB56-636952A402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6C35-7D90-4E5A-8F56-CB1BD4434B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6446-3A17-49C2-AB56-636952A402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6C35-7D90-4E5A-8F56-CB1BD4434B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6446-3A17-49C2-AB56-636952A402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6C35-7D90-4E5A-8F56-CB1BD4434B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6446-3A17-49C2-AB56-636952A402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6C35-7D90-4E5A-8F56-CB1BD4434B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6446-3A17-49C2-AB56-636952A402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6C35-7D90-4E5A-8F56-CB1BD4434B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6446-3A17-49C2-AB56-636952A402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6C35-7D90-4E5A-8F56-CB1BD4434B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6446-3A17-49C2-AB56-636952A402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8" Type="http://schemas.openxmlformats.org/officeDocument/2006/relationships/theme" Target="../theme/theme4.xml"/><Relationship Id="rId17" Type="http://schemas.openxmlformats.org/officeDocument/2006/relationships/tags" Target="../tags/tag186.xml"/><Relationship Id="rId16" Type="http://schemas.openxmlformats.org/officeDocument/2006/relationships/tags" Target="../tags/tag185.xml"/><Relationship Id="rId15" Type="http://schemas.openxmlformats.org/officeDocument/2006/relationships/tags" Target="../tags/tag184.xml"/><Relationship Id="rId14" Type="http://schemas.openxmlformats.org/officeDocument/2006/relationships/tags" Target="../tags/tag183.xml"/><Relationship Id="rId13" Type="http://schemas.openxmlformats.org/officeDocument/2006/relationships/tags" Target="../tags/tag182.xml"/><Relationship Id="rId12" Type="http://schemas.openxmlformats.org/officeDocument/2006/relationships/tags" Target="../tags/tag181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8" Type="http://schemas.openxmlformats.org/officeDocument/2006/relationships/theme" Target="../theme/theme5.xml"/><Relationship Id="rId17" Type="http://schemas.openxmlformats.org/officeDocument/2006/relationships/tags" Target="../tags/tag248.xml"/><Relationship Id="rId16" Type="http://schemas.openxmlformats.org/officeDocument/2006/relationships/tags" Target="../tags/tag247.xml"/><Relationship Id="rId15" Type="http://schemas.openxmlformats.org/officeDocument/2006/relationships/tags" Target="../tags/tag246.xml"/><Relationship Id="rId14" Type="http://schemas.openxmlformats.org/officeDocument/2006/relationships/tags" Target="../tags/tag245.xml"/><Relationship Id="rId13" Type="http://schemas.openxmlformats.org/officeDocument/2006/relationships/tags" Target="../tags/tag244.xml"/><Relationship Id="rId12" Type="http://schemas.openxmlformats.org/officeDocument/2006/relationships/tags" Target="../tags/tag243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8" Type="http://schemas.openxmlformats.org/officeDocument/2006/relationships/theme" Target="../theme/theme6.xml"/><Relationship Id="rId17" Type="http://schemas.openxmlformats.org/officeDocument/2006/relationships/tags" Target="../tags/tag310.xml"/><Relationship Id="rId16" Type="http://schemas.openxmlformats.org/officeDocument/2006/relationships/tags" Target="../tags/tag309.xml"/><Relationship Id="rId15" Type="http://schemas.openxmlformats.org/officeDocument/2006/relationships/tags" Target="../tags/tag308.xml"/><Relationship Id="rId14" Type="http://schemas.openxmlformats.org/officeDocument/2006/relationships/tags" Target="../tags/tag307.xml"/><Relationship Id="rId13" Type="http://schemas.openxmlformats.org/officeDocument/2006/relationships/tags" Target="../tags/tag306.xml"/><Relationship Id="rId12" Type="http://schemas.openxmlformats.org/officeDocument/2006/relationships/tags" Target="../tags/tag305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8" Type="http://schemas.openxmlformats.org/officeDocument/2006/relationships/theme" Target="../theme/theme7.xml"/><Relationship Id="rId17" Type="http://schemas.openxmlformats.org/officeDocument/2006/relationships/tags" Target="../tags/tag372.xml"/><Relationship Id="rId16" Type="http://schemas.openxmlformats.org/officeDocument/2006/relationships/tags" Target="../tags/tag371.xml"/><Relationship Id="rId15" Type="http://schemas.openxmlformats.org/officeDocument/2006/relationships/tags" Target="../tags/tag370.xml"/><Relationship Id="rId14" Type="http://schemas.openxmlformats.org/officeDocument/2006/relationships/tags" Target="../tags/tag369.xml"/><Relationship Id="rId13" Type="http://schemas.openxmlformats.org/officeDocument/2006/relationships/tags" Target="../tags/tag368.xml"/><Relationship Id="rId12" Type="http://schemas.openxmlformats.org/officeDocument/2006/relationships/tags" Target="../tags/tag36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8" Type="http://schemas.openxmlformats.org/officeDocument/2006/relationships/theme" Target="../theme/theme8.xml"/><Relationship Id="rId17" Type="http://schemas.openxmlformats.org/officeDocument/2006/relationships/tags" Target="../tags/tag434.xml"/><Relationship Id="rId16" Type="http://schemas.openxmlformats.org/officeDocument/2006/relationships/tags" Target="../tags/tag433.xml"/><Relationship Id="rId15" Type="http://schemas.openxmlformats.org/officeDocument/2006/relationships/tags" Target="../tags/tag432.xml"/><Relationship Id="rId14" Type="http://schemas.openxmlformats.org/officeDocument/2006/relationships/tags" Target="../tags/tag431.xml"/><Relationship Id="rId13" Type="http://schemas.openxmlformats.org/officeDocument/2006/relationships/tags" Target="../tags/tag430.xml"/><Relationship Id="rId12" Type="http://schemas.openxmlformats.org/officeDocument/2006/relationships/tags" Target="../tags/tag429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8" Type="http://schemas.openxmlformats.org/officeDocument/2006/relationships/theme" Target="../theme/theme9.xml"/><Relationship Id="rId17" Type="http://schemas.openxmlformats.org/officeDocument/2006/relationships/tags" Target="../tags/tag496.xml"/><Relationship Id="rId16" Type="http://schemas.openxmlformats.org/officeDocument/2006/relationships/tags" Target="../tags/tag495.xml"/><Relationship Id="rId15" Type="http://schemas.openxmlformats.org/officeDocument/2006/relationships/tags" Target="../tags/tag494.xml"/><Relationship Id="rId14" Type="http://schemas.openxmlformats.org/officeDocument/2006/relationships/tags" Target="../tags/tag493.xml"/><Relationship Id="rId13" Type="http://schemas.openxmlformats.org/officeDocument/2006/relationships/tags" Target="../tags/tag492.xml"/><Relationship Id="rId12" Type="http://schemas.openxmlformats.org/officeDocument/2006/relationships/tags" Target="../tags/tag491.xml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16C35-7D90-4E5A-8F56-CB1BD4434B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6446-3A17-49C2-AB56-636952A402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9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image" Target="../media/image15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管理学学士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1" algn="l" defTabSz="914400" rtl="0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管理学原理、西方经济学、会计学、市场营销、人力资源管理、物流学、运营管理、企业战略管理、公司治理、创业学概论、信息技术与项目管理、标准化管理等。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023985" cy="2004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继续深造攻读硕士、博士学位；</a:t>
            </a:r>
            <a:endParaRPr lang="zh-CN" altLang="en-US" sz="210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2. 政府和大型企业部门从事市场研究工作；</a:t>
            </a:r>
            <a:endParaRPr lang="zh-CN" altLang="en-US" sz="210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3. 从事销售、营销服务、营销管理和市场管理等工作；</a:t>
            </a:r>
            <a:endParaRPr lang="zh-CN" altLang="en-US" sz="210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4. 自主创业，开办企业或公司。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727075"/>
            <a:ext cx="2973705" cy="124523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工商管理专业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国家级一流专业建设点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marL="0"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0791-83816559  </a:t>
            </a: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陶老师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  <a:sym typeface="+mn-ea"/>
            </a:endParaRPr>
          </a:p>
          <a:p>
            <a:pPr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工商管理学院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8900" y="27305"/>
            <a:ext cx="12021820" cy="699770"/>
            <a:chOff x="0" y="0"/>
            <a:chExt cx="9144000" cy="699770"/>
          </a:xfrm>
        </p:grpSpPr>
        <p:grpSp>
          <p:nvGrpSpPr>
            <p:cNvPr id="17" name="组合 16"/>
            <p:cNvGrpSpPr/>
            <p:nvPr/>
          </p:nvGrpSpPr>
          <p:grpSpPr>
            <a:xfrm>
              <a:off x="0" y="0"/>
              <a:ext cx="9144000" cy="699770"/>
              <a:chOff x="0" y="0"/>
              <a:chExt cx="14400" cy="1102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0" y="0"/>
                <a:ext cx="14400" cy="11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7660" y="25"/>
                <a:ext cx="4985" cy="918"/>
                <a:chOff x="6788" y="28"/>
                <a:chExt cx="4398" cy="753"/>
              </a:xfrm>
            </p:grpSpPr>
            <p:pic>
              <p:nvPicPr>
                <p:cNvPr id="21" name="Picture 10" descr="mba标识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788" y="151"/>
                  <a:ext cx="1818" cy="5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图片 21" descr="微信图片_20191019163719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8684" y="28"/>
                  <a:ext cx="819" cy="753"/>
                </a:xfrm>
                <a:prstGeom prst="rect">
                  <a:avLst/>
                </a:prstGeom>
              </p:spPr>
            </p:pic>
            <p:pic>
              <p:nvPicPr>
                <p:cNvPr id="24" name="图片 23" descr="AACSB-logo-member-color-RGB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9684" y="102"/>
                  <a:ext cx="1502" cy="64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5" name="Picture 2" descr="C:\Users\Lenovo\Desktop\微信图片_2020101508251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116" y="20311"/>
              <a:ext cx="4427984" cy="66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8325" y="2113279"/>
            <a:ext cx="9098915" cy="615315"/>
          </a:xfrm>
          <a:custGeom>
            <a:avLst/>
            <a:gdLst/>
            <a:ahLst/>
            <a:cxnLst/>
            <a:rect l="l" t="t" r="r" b="b"/>
            <a:pathLst>
              <a:path w="9098915" h="615314">
                <a:moveTo>
                  <a:pt x="9098915" y="615315"/>
                </a:moveTo>
                <a:lnTo>
                  <a:pt x="0" y="615315"/>
                </a:lnTo>
                <a:lnTo>
                  <a:pt x="0" y="0"/>
                </a:lnTo>
                <a:lnTo>
                  <a:pt x="9098915" y="0"/>
                </a:lnTo>
                <a:lnTo>
                  <a:pt x="9098915" y="38100"/>
                </a:lnTo>
                <a:lnTo>
                  <a:pt x="76200" y="38100"/>
                </a:lnTo>
                <a:lnTo>
                  <a:pt x="38100" y="76200"/>
                </a:lnTo>
                <a:lnTo>
                  <a:pt x="76200" y="76200"/>
                </a:lnTo>
                <a:lnTo>
                  <a:pt x="76200" y="539115"/>
                </a:lnTo>
                <a:lnTo>
                  <a:pt x="38100" y="539115"/>
                </a:lnTo>
                <a:lnTo>
                  <a:pt x="76200" y="577215"/>
                </a:lnTo>
                <a:lnTo>
                  <a:pt x="9098915" y="577215"/>
                </a:lnTo>
                <a:lnTo>
                  <a:pt x="9098915" y="615315"/>
                </a:lnTo>
                <a:close/>
              </a:path>
              <a:path w="9098915" h="615314">
                <a:moveTo>
                  <a:pt x="76200" y="76200"/>
                </a:moveTo>
                <a:lnTo>
                  <a:pt x="38100" y="76200"/>
                </a:lnTo>
                <a:lnTo>
                  <a:pt x="76200" y="38100"/>
                </a:lnTo>
                <a:lnTo>
                  <a:pt x="76200" y="76200"/>
                </a:lnTo>
                <a:close/>
              </a:path>
              <a:path w="9098915" h="615314">
                <a:moveTo>
                  <a:pt x="9022715" y="76200"/>
                </a:moveTo>
                <a:lnTo>
                  <a:pt x="76200" y="76200"/>
                </a:lnTo>
                <a:lnTo>
                  <a:pt x="76200" y="38100"/>
                </a:lnTo>
                <a:lnTo>
                  <a:pt x="9022715" y="38100"/>
                </a:lnTo>
                <a:lnTo>
                  <a:pt x="9022715" y="76200"/>
                </a:lnTo>
                <a:close/>
              </a:path>
              <a:path w="9098915" h="615314">
                <a:moveTo>
                  <a:pt x="9022715" y="577215"/>
                </a:moveTo>
                <a:lnTo>
                  <a:pt x="9022715" y="38100"/>
                </a:lnTo>
                <a:lnTo>
                  <a:pt x="9060815" y="76200"/>
                </a:lnTo>
                <a:lnTo>
                  <a:pt x="9098915" y="76200"/>
                </a:lnTo>
                <a:lnTo>
                  <a:pt x="9098915" y="539115"/>
                </a:lnTo>
                <a:lnTo>
                  <a:pt x="9060815" y="539115"/>
                </a:lnTo>
                <a:lnTo>
                  <a:pt x="9022715" y="577215"/>
                </a:lnTo>
                <a:close/>
              </a:path>
              <a:path w="9098915" h="615314">
                <a:moveTo>
                  <a:pt x="9098915" y="76200"/>
                </a:moveTo>
                <a:lnTo>
                  <a:pt x="9060815" y="76200"/>
                </a:lnTo>
                <a:lnTo>
                  <a:pt x="9022715" y="38100"/>
                </a:lnTo>
                <a:lnTo>
                  <a:pt x="9098915" y="38100"/>
                </a:lnTo>
                <a:lnTo>
                  <a:pt x="9098915" y="76200"/>
                </a:lnTo>
                <a:close/>
              </a:path>
              <a:path w="9098915" h="615314">
                <a:moveTo>
                  <a:pt x="76200" y="577215"/>
                </a:moveTo>
                <a:lnTo>
                  <a:pt x="38100" y="539115"/>
                </a:lnTo>
                <a:lnTo>
                  <a:pt x="76200" y="539115"/>
                </a:lnTo>
                <a:lnTo>
                  <a:pt x="76200" y="577215"/>
                </a:lnTo>
                <a:close/>
              </a:path>
              <a:path w="9098915" h="615314">
                <a:moveTo>
                  <a:pt x="9022715" y="577215"/>
                </a:moveTo>
                <a:lnTo>
                  <a:pt x="76200" y="577215"/>
                </a:lnTo>
                <a:lnTo>
                  <a:pt x="76200" y="539115"/>
                </a:lnTo>
                <a:lnTo>
                  <a:pt x="9022715" y="539115"/>
                </a:lnTo>
                <a:lnTo>
                  <a:pt x="9022715" y="577215"/>
                </a:lnTo>
                <a:close/>
              </a:path>
              <a:path w="9098915" h="615314">
                <a:moveTo>
                  <a:pt x="9098915" y="577215"/>
                </a:moveTo>
                <a:lnTo>
                  <a:pt x="9022715" y="577215"/>
                </a:lnTo>
                <a:lnTo>
                  <a:pt x="9060815" y="539115"/>
                </a:lnTo>
                <a:lnTo>
                  <a:pt x="9098915" y="539115"/>
                </a:lnTo>
                <a:lnTo>
                  <a:pt x="9098915" y="577215"/>
                </a:lnTo>
                <a:close/>
              </a:path>
            </a:pathLst>
          </a:custGeom>
          <a:solidFill>
            <a:srgbClr val="F49F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12364" y="2230754"/>
            <a:ext cx="1358900" cy="33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管理学学士</a:t>
            </a:r>
            <a:endParaRPr sz="21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37054" y="2653029"/>
            <a:ext cx="9100185" cy="1731010"/>
          </a:xfrm>
          <a:custGeom>
            <a:avLst/>
            <a:gdLst/>
            <a:ahLst/>
            <a:cxnLst/>
            <a:rect l="l" t="t" r="r" b="b"/>
            <a:pathLst>
              <a:path w="9100185" h="1731010">
                <a:moveTo>
                  <a:pt x="9100185" y="1731010"/>
                </a:moveTo>
                <a:lnTo>
                  <a:pt x="0" y="1731010"/>
                </a:lnTo>
                <a:lnTo>
                  <a:pt x="0" y="0"/>
                </a:lnTo>
                <a:lnTo>
                  <a:pt x="9100185" y="0"/>
                </a:lnTo>
                <a:lnTo>
                  <a:pt x="9100185" y="38100"/>
                </a:lnTo>
                <a:lnTo>
                  <a:pt x="76200" y="38100"/>
                </a:lnTo>
                <a:lnTo>
                  <a:pt x="38100" y="76200"/>
                </a:lnTo>
                <a:lnTo>
                  <a:pt x="76200" y="76200"/>
                </a:lnTo>
                <a:lnTo>
                  <a:pt x="76200" y="1654810"/>
                </a:lnTo>
                <a:lnTo>
                  <a:pt x="38100" y="1654810"/>
                </a:lnTo>
                <a:lnTo>
                  <a:pt x="76200" y="1692910"/>
                </a:lnTo>
                <a:lnTo>
                  <a:pt x="9100185" y="1692910"/>
                </a:lnTo>
                <a:lnTo>
                  <a:pt x="9100185" y="1731010"/>
                </a:lnTo>
                <a:close/>
              </a:path>
              <a:path w="9100185" h="1731010">
                <a:moveTo>
                  <a:pt x="76200" y="76200"/>
                </a:moveTo>
                <a:lnTo>
                  <a:pt x="38100" y="76200"/>
                </a:lnTo>
                <a:lnTo>
                  <a:pt x="76200" y="38100"/>
                </a:lnTo>
                <a:lnTo>
                  <a:pt x="76200" y="76200"/>
                </a:lnTo>
                <a:close/>
              </a:path>
              <a:path w="9100185" h="1731010">
                <a:moveTo>
                  <a:pt x="9023985" y="76200"/>
                </a:moveTo>
                <a:lnTo>
                  <a:pt x="76200" y="76200"/>
                </a:lnTo>
                <a:lnTo>
                  <a:pt x="76200" y="38100"/>
                </a:lnTo>
                <a:lnTo>
                  <a:pt x="9023985" y="38100"/>
                </a:lnTo>
                <a:lnTo>
                  <a:pt x="9023985" y="76200"/>
                </a:lnTo>
                <a:close/>
              </a:path>
              <a:path w="9100185" h="1731010">
                <a:moveTo>
                  <a:pt x="9023985" y="1692910"/>
                </a:moveTo>
                <a:lnTo>
                  <a:pt x="9023985" y="38100"/>
                </a:lnTo>
                <a:lnTo>
                  <a:pt x="9062085" y="76200"/>
                </a:lnTo>
                <a:lnTo>
                  <a:pt x="9100185" y="76200"/>
                </a:lnTo>
                <a:lnTo>
                  <a:pt x="9100185" y="1654810"/>
                </a:lnTo>
                <a:lnTo>
                  <a:pt x="9062085" y="1654810"/>
                </a:lnTo>
                <a:lnTo>
                  <a:pt x="9023985" y="1692910"/>
                </a:lnTo>
                <a:close/>
              </a:path>
              <a:path w="9100185" h="1731010">
                <a:moveTo>
                  <a:pt x="9100185" y="76200"/>
                </a:moveTo>
                <a:lnTo>
                  <a:pt x="9062085" y="76200"/>
                </a:lnTo>
                <a:lnTo>
                  <a:pt x="9023985" y="38100"/>
                </a:lnTo>
                <a:lnTo>
                  <a:pt x="9100185" y="38100"/>
                </a:lnTo>
                <a:lnTo>
                  <a:pt x="9100185" y="76200"/>
                </a:lnTo>
                <a:close/>
              </a:path>
              <a:path w="9100185" h="1731010">
                <a:moveTo>
                  <a:pt x="76200" y="1692910"/>
                </a:moveTo>
                <a:lnTo>
                  <a:pt x="38100" y="1654810"/>
                </a:lnTo>
                <a:lnTo>
                  <a:pt x="76200" y="1654810"/>
                </a:lnTo>
                <a:lnTo>
                  <a:pt x="76200" y="1692910"/>
                </a:lnTo>
                <a:close/>
              </a:path>
              <a:path w="9100185" h="1731010">
                <a:moveTo>
                  <a:pt x="9023985" y="1692910"/>
                </a:moveTo>
                <a:lnTo>
                  <a:pt x="76200" y="1692910"/>
                </a:lnTo>
                <a:lnTo>
                  <a:pt x="76200" y="1654810"/>
                </a:lnTo>
                <a:lnTo>
                  <a:pt x="9023985" y="1654810"/>
                </a:lnTo>
                <a:lnTo>
                  <a:pt x="9023985" y="1692910"/>
                </a:lnTo>
                <a:close/>
              </a:path>
              <a:path w="9100185" h="1731010">
                <a:moveTo>
                  <a:pt x="9100185" y="1692910"/>
                </a:moveTo>
                <a:lnTo>
                  <a:pt x="9023985" y="1692910"/>
                </a:lnTo>
                <a:lnTo>
                  <a:pt x="9062085" y="1654810"/>
                </a:lnTo>
                <a:lnTo>
                  <a:pt x="9100185" y="1654810"/>
                </a:lnTo>
                <a:lnTo>
                  <a:pt x="9100185" y="1692910"/>
                </a:lnTo>
                <a:close/>
              </a:path>
            </a:pathLst>
          </a:custGeom>
          <a:solidFill>
            <a:srgbClr val="F49F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411095" y="2978785"/>
            <a:ext cx="8298180" cy="1049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2100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财务管理、中级财务会计（</a:t>
            </a:r>
            <a:r>
              <a:rPr sz="21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100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）、中级财务会计（</a:t>
            </a:r>
            <a:r>
              <a:rPr sz="21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II</a:t>
            </a:r>
            <a:r>
              <a:rPr sz="2100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）、高级财务会计、成本会计、管理会计、上市公司财务分析、高级财务管理、 企业价值评估、</a:t>
            </a:r>
            <a:r>
              <a:rPr lang="zh-CN" sz="2100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财务大数据分析与决策、</a:t>
            </a:r>
            <a:r>
              <a:rPr sz="2100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会计信息系统</a:t>
            </a:r>
            <a:r>
              <a:rPr lang="zh-CN" sz="2100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、创业财务管理。</a:t>
            </a:r>
            <a:endParaRPr lang="zh-CN" sz="2100" dirty="0">
              <a:solidFill>
                <a:srgbClr val="006FC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1950" y="2652395"/>
            <a:ext cx="1551305" cy="1731645"/>
          </a:xfrm>
          <a:custGeom>
            <a:avLst/>
            <a:gdLst/>
            <a:ahLst/>
            <a:cxnLst/>
            <a:rect l="l" t="t" r="r" b="b"/>
            <a:pathLst>
              <a:path w="1551305" h="1731645">
                <a:moveTo>
                  <a:pt x="1551305" y="1731644"/>
                </a:moveTo>
                <a:lnTo>
                  <a:pt x="0" y="1731644"/>
                </a:lnTo>
                <a:lnTo>
                  <a:pt x="0" y="0"/>
                </a:lnTo>
                <a:lnTo>
                  <a:pt x="1551305" y="0"/>
                </a:lnTo>
                <a:lnTo>
                  <a:pt x="1551305" y="38099"/>
                </a:lnTo>
                <a:lnTo>
                  <a:pt x="76200" y="38099"/>
                </a:lnTo>
                <a:lnTo>
                  <a:pt x="38100" y="76199"/>
                </a:lnTo>
                <a:lnTo>
                  <a:pt x="76200" y="76199"/>
                </a:lnTo>
                <a:lnTo>
                  <a:pt x="76200" y="1655444"/>
                </a:lnTo>
                <a:lnTo>
                  <a:pt x="38100" y="1655444"/>
                </a:lnTo>
                <a:lnTo>
                  <a:pt x="76200" y="1693544"/>
                </a:lnTo>
                <a:lnTo>
                  <a:pt x="1551305" y="1693544"/>
                </a:lnTo>
                <a:lnTo>
                  <a:pt x="1551305" y="1731644"/>
                </a:lnTo>
                <a:close/>
              </a:path>
              <a:path w="1551305" h="1731645">
                <a:moveTo>
                  <a:pt x="76200" y="76199"/>
                </a:moveTo>
                <a:lnTo>
                  <a:pt x="38100" y="76199"/>
                </a:lnTo>
                <a:lnTo>
                  <a:pt x="76200" y="38099"/>
                </a:lnTo>
                <a:lnTo>
                  <a:pt x="76200" y="76199"/>
                </a:lnTo>
                <a:close/>
              </a:path>
              <a:path w="1551305" h="1731645">
                <a:moveTo>
                  <a:pt x="1475105" y="76199"/>
                </a:moveTo>
                <a:lnTo>
                  <a:pt x="76200" y="76199"/>
                </a:lnTo>
                <a:lnTo>
                  <a:pt x="76200" y="38099"/>
                </a:lnTo>
                <a:lnTo>
                  <a:pt x="1475105" y="38099"/>
                </a:lnTo>
                <a:lnTo>
                  <a:pt x="1475105" y="76199"/>
                </a:lnTo>
                <a:close/>
              </a:path>
              <a:path w="1551305" h="1731645">
                <a:moveTo>
                  <a:pt x="1475105" y="1693544"/>
                </a:moveTo>
                <a:lnTo>
                  <a:pt x="1475105" y="38099"/>
                </a:lnTo>
                <a:lnTo>
                  <a:pt x="1513205" y="76199"/>
                </a:lnTo>
                <a:lnTo>
                  <a:pt x="1551305" y="76199"/>
                </a:lnTo>
                <a:lnTo>
                  <a:pt x="1551305" y="1655444"/>
                </a:lnTo>
                <a:lnTo>
                  <a:pt x="1513205" y="1655444"/>
                </a:lnTo>
                <a:lnTo>
                  <a:pt x="1475105" y="1693544"/>
                </a:lnTo>
                <a:close/>
              </a:path>
              <a:path w="1551305" h="1731645">
                <a:moveTo>
                  <a:pt x="1551305" y="76199"/>
                </a:moveTo>
                <a:lnTo>
                  <a:pt x="1513205" y="76199"/>
                </a:lnTo>
                <a:lnTo>
                  <a:pt x="1475105" y="38099"/>
                </a:lnTo>
                <a:lnTo>
                  <a:pt x="1551305" y="38099"/>
                </a:lnTo>
                <a:lnTo>
                  <a:pt x="1551305" y="76199"/>
                </a:lnTo>
                <a:close/>
              </a:path>
              <a:path w="1551305" h="1731645">
                <a:moveTo>
                  <a:pt x="76200" y="1693544"/>
                </a:moveTo>
                <a:lnTo>
                  <a:pt x="38100" y="1655444"/>
                </a:lnTo>
                <a:lnTo>
                  <a:pt x="76200" y="1655444"/>
                </a:lnTo>
                <a:lnTo>
                  <a:pt x="76200" y="1693544"/>
                </a:lnTo>
                <a:close/>
              </a:path>
              <a:path w="1551305" h="1731645">
                <a:moveTo>
                  <a:pt x="1475105" y="1693544"/>
                </a:moveTo>
                <a:lnTo>
                  <a:pt x="76200" y="1693544"/>
                </a:lnTo>
                <a:lnTo>
                  <a:pt x="76200" y="1655444"/>
                </a:lnTo>
                <a:lnTo>
                  <a:pt x="1475105" y="1655444"/>
                </a:lnTo>
                <a:lnTo>
                  <a:pt x="1475105" y="1693544"/>
                </a:lnTo>
                <a:close/>
              </a:path>
              <a:path w="1551305" h="1731645">
                <a:moveTo>
                  <a:pt x="1551305" y="1693544"/>
                </a:moveTo>
                <a:lnTo>
                  <a:pt x="1475105" y="1693544"/>
                </a:lnTo>
                <a:lnTo>
                  <a:pt x="1513205" y="1655444"/>
                </a:lnTo>
                <a:lnTo>
                  <a:pt x="1551305" y="1655444"/>
                </a:lnTo>
                <a:lnTo>
                  <a:pt x="1551305" y="1693544"/>
                </a:lnTo>
                <a:close/>
              </a:path>
            </a:pathLst>
          </a:custGeom>
          <a:solidFill>
            <a:srgbClr val="F49F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91184" y="3328034"/>
            <a:ext cx="1092200" cy="33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主讲课程</a:t>
            </a:r>
            <a:endParaRPr sz="21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38325" y="4307840"/>
            <a:ext cx="9100185" cy="2080260"/>
          </a:xfrm>
          <a:custGeom>
            <a:avLst/>
            <a:gdLst/>
            <a:ahLst/>
            <a:cxnLst/>
            <a:rect l="l" t="t" r="r" b="b"/>
            <a:pathLst>
              <a:path w="9100185" h="2080260">
                <a:moveTo>
                  <a:pt x="9100185" y="2080260"/>
                </a:moveTo>
                <a:lnTo>
                  <a:pt x="0" y="2080260"/>
                </a:lnTo>
                <a:lnTo>
                  <a:pt x="0" y="0"/>
                </a:lnTo>
                <a:lnTo>
                  <a:pt x="9100185" y="0"/>
                </a:lnTo>
                <a:lnTo>
                  <a:pt x="9100185" y="38100"/>
                </a:lnTo>
                <a:lnTo>
                  <a:pt x="76200" y="38100"/>
                </a:lnTo>
                <a:lnTo>
                  <a:pt x="38100" y="76200"/>
                </a:lnTo>
                <a:lnTo>
                  <a:pt x="76200" y="76200"/>
                </a:lnTo>
                <a:lnTo>
                  <a:pt x="76200" y="2004060"/>
                </a:lnTo>
                <a:lnTo>
                  <a:pt x="38100" y="2004060"/>
                </a:lnTo>
                <a:lnTo>
                  <a:pt x="76200" y="2042160"/>
                </a:lnTo>
                <a:lnTo>
                  <a:pt x="9100185" y="2042160"/>
                </a:lnTo>
                <a:lnTo>
                  <a:pt x="9100185" y="2080260"/>
                </a:lnTo>
                <a:close/>
              </a:path>
              <a:path w="9100185" h="2080260">
                <a:moveTo>
                  <a:pt x="76200" y="76200"/>
                </a:moveTo>
                <a:lnTo>
                  <a:pt x="38100" y="76200"/>
                </a:lnTo>
                <a:lnTo>
                  <a:pt x="76200" y="38100"/>
                </a:lnTo>
                <a:lnTo>
                  <a:pt x="76200" y="76200"/>
                </a:lnTo>
                <a:close/>
              </a:path>
              <a:path w="9100185" h="2080260">
                <a:moveTo>
                  <a:pt x="9023985" y="76200"/>
                </a:moveTo>
                <a:lnTo>
                  <a:pt x="76200" y="76200"/>
                </a:lnTo>
                <a:lnTo>
                  <a:pt x="76200" y="38100"/>
                </a:lnTo>
                <a:lnTo>
                  <a:pt x="9023985" y="38100"/>
                </a:lnTo>
                <a:lnTo>
                  <a:pt x="9023985" y="76200"/>
                </a:lnTo>
                <a:close/>
              </a:path>
              <a:path w="9100185" h="2080260">
                <a:moveTo>
                  <a:pt x="9023985" y="2042160"/>
                </a:moveTo>
                <a:lnTo>
                  <a:pt x="9023985" y="38100"/>
                </a:lnTo>
                <a:lnTo>
                  <a:pt x="9062085" y="76200"/>
                </a:lnTo>
                <a:lnTo>
                  <a:pt x="9100185" y="76200"/>
                </a:lnTo>
                <a:lnTo>
                  <a:pt x="9100185" y="2004060"/>
                </a:lnTo>
                <a:lnTo>
                  <a:pt x="9062085" y="2004060"/>
                </a:lnTo>
                <a:lnTo>
                  <a:pt x="9023985" y="2042160"/>
                </a:lnTo>
                <a:close/>
              </a:path>
              <a:path w="9100185" h="2080260">
                <a:moveTo>
                  <a:pt x="9100185" y="76200"/>
                </a:moveTo>
                <a:lnTo>
                  <a:pt x="9062085" y="76200"/>
                </a:lnTo>
                <a:lnTo>
                  <a:pt x="9023985" y="38100"/>
                </a:lnTo>
                <a:lnTo>
                  <a:pt x="9100185" y="38100"/>
                </a:lnTo>
                <a:lnTo>
                  <a:pt x="9100185" y="76200"/>
                </a:lnTo>
                <a:close/>
              </a:path>
              <a:path w="9100185" h="2080260">
                <a:moveTo>
                  <a:pt x="76200" y="2042160"/>
                </a:moveTo>
                <a:lnTo>
                  <a:pt x="38100" y="2004060"/>
                </a:lnTo>
                <a:lnTo>
                  <a:pt x="76200" y="2004060"/>
                </a:lnTo>
                <a:lnTo>
                  <a:pt x="76200" y="2042160"/>
                </a:lnTo>
                <a:close/>
              </a:path>
              <a:path w="9100185" h="2080260">
                <a:moveTo>
                  <a:pt x="9023985" y="2042160"/>
                </a:moveTo>
                <a:lnTo>
                  <a:pt x="76200" y="2042160"/>
                </a:lnTo>
                <a:lnTo>
                  <a:pt x="76200" y="2004060"/>
                </a:lnTo>
                <a:lnTo>
                  <a:pt x="9023985" y="2004060"/>
                </a:lnTo>
                <a:lnTo>
                  <a:pt x="9023985" y="2042160"/>
                </a:lnTo>
                <a:close/>
              </a:path>
              <a:path w="9100185" h="2080260">
                <a:moveTo>
                  <a:pt x="9100185" y="2042160"/>
                </a:moveTo>
                <a:lnTo>
                  <a:pt x="9023985" y="2042160"/>
                </a:lnTo>
                <a:lnTo>
                  <a:pt x="9062085" y="2004060"/>
                </a:lnTo>
                <a:lnTo>
                  <a:pt x="9100185" y="2004060"/>
                </a:lnTo>
                <a:lnTo>
                  <a:pt x="9100185" y="2042160"/>
                </a:lnTo>
                <a:close/>
              </a:path>
            </a:pathLst>
          </a:custGeom>
          <a:solidFill>
            <a:srgbClr val="F49F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329815" y="4324350"/>
            <a:ext cx="8114665" cy="194691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09880" indent="-297180">
              <a:lnSpc>
                <a:spcPct val="100000"/>
              </a:lnSpc>
              <a:spcBef>
                <a:spcPts val="680"/>
              </a:spcBef>
              <a:buFont typeface="Arial" panose="020B0604020202020204"/>
              <a:buAutoNum type="arabicPeriod"/>
              <a:tabLst>
                <a:tab pos="309880" algn="l"/>
              </a:tabLst>
            </a:pPr>
            <a:r>
              <a:rPr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继续深造攻读硕士、博士学位；</a:t>
            </a:r>
            <a:endParaRPr sz="21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09880" indent="-297180">
              <a:lnSpc>
                <a:spcPct val="100000"/>
              </a:lnSpc>
              <a:spcBef>
                <a:spcPts val="580"/>
              </a:spcBef>
              <a:buFont typeface="Arial" panose="020B0604020202020204"/>
              <a:buAutoNum type="arabicPeriod"/>
              <a:tabLst>
                <a:tab pos="309880" algn="l"/>
              </a:tabLst>
            </a:pPr>
            <a:r>
              <a:rPr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各类金融机构（如银行</a:t>
            </a:r>
            <a:r>
              <a:rPr lang="zh-CN"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证券公司</a:t>
            </a:r>
            <a:r>
              <a:rPr lang="zh-CN"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保险机构等）；</a:t>
            </a:r>
            <a:endParaRPr sz="21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09880" indent="-297180">
              <a:lnSpc>
                <a:spcPct val="100000"/>
              </a:lnSpc>
              <a:spcBef>
                <a:spcPts val="580"/>
              </a:spcBef>
              <a:buFont typeface="Arial" panose="020B0604020202020204"/>
              <a:buAutoNum type="arabicPeriod"/>
              <a:tabLst>
                <a:tab pos="309880" algn="l"/>
              </a:tabLst>
            </a:pPr>
            <a:r>
              <a:rPr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政府机关、企事业单位</a:t>
            </a:r>
            <a:r>
              <a:rPr lang="zh-CN"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科研机关与高校院所；</a:t>
            </a:r>
            <a:endParaRPr sz="21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5080">
              <a:lnSpc>
                <a:spcPct val="107000"/>
              </a:lnSpc>
              <a:spcBef>
                <a:spcPts val="400"/>
              </a:spcBef>
              <a:buFont typeface="Arial" panose="020B0604020202020204"/>
              <a:buAutoNum type="arabicPeriod"/>
              <a:tabLst>
                <a:tab pos="309880" algn="l"/>
              </a:tabLst>
            </a:pPr>
            <a:r>
              <a:rPr lang="en-US"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管理</a:t>
            </a:r>
            <a:r>
              <a:rPr lang="zh-CN"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会计</a:t>
            </a:r>
            <a:r>
              <a:rPr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预算编制、</a:t>
            </a:r>
            <a:r>
              <a:rPr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投融资决策、</a:t>
            </a:r>
            <a:r>
              <a:rPr lang="zh-CN"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资本运作</a:t>
            </a:r>
            <a:r>
              <a:rPr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价值评估</a:t>
            </a:r>
            <a:r>
              <a:rPr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等方面的理论研究及实务操作性的工作。</a:t>
            </a:r>
            <a:endParaRPr sz="21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78529" y="670559"/>
            <a:ext cx="3049905" cy="1520825"/>
          </a:xfrm>
          <a:custGeom>
            <a:avLst/>
            <a:gdLst/>
            <a:ahLst/>
            <a:cxnLst/>
            <a:rect l="l" t="t" r="r" b="b"/>
            <a:pathLst>
              <a:path w="3049904" h="1520825">
                <a:moveTo>
                  <a:pt x="3049904" y="1520825"/>
                </a:moveTo>
                <a:lnTo>
                  <a:pt x="0" y="1520825"/>
                </a:lnTo>
                <a:lnTo>
                  <a:pt x="0" y="0"/>
                </a:lnTo>
                <a:lnTo>
                  <a:pt x="3049904" y="0"/>
                </a:lnTo>
                <a:lnTo>
                  <a:pt x="3049904" y="38099"/>
                </a:lnTo>
                <a:lnTo>
                  <a:pt x="76200" y="38099"/>
                </a:lnTo>
                <a:lnTo>
                  <a:pt x="38100" y="76199"/>
                </a:lnTo>
                <a:lnTo>
                  <a:pt x="76200" y="76199"/>
                </a:lnTo>
                <a:lnTo>
                  <a:pt x="76200" y="1444625"/>
                </a:lnTo>
                <a:lnTo>
                  <a:pt x="38100" y="1444625"/>
                </a:lnTo>
                <a:lnTo>
                  <a:pt x="76200" y="1482725"/>
                </a:lnTo>
                <a:lnTo>
                  <a:pt x="3049904" y="1482725"/>
                </a:lnTo>
                <a:lnTo>
                  <a:pt x="3049904" y="1520825"/>
                </a:lnTo>
                <a:close/>
              </a:path>
              <a:path w="3049904" h="1520825">
                <a:moveTo>
                  <a:pt x="76200" y="76199"/>
                </a:moveTo>
                <a:lnTo>
                  <a:pt x="38100" y="76199"/>
                </a:lnTo>
                <a:lnTo>
                  <a:pt x="76200" y="38099"/>
                </a:lnTo>
                <a:lnTo>
                  <a:pt x="76200" y="76199"/>
                </a:lnTo>
                <a:close/>
              </a:path>
              <a:path w="3049904" h="1520825">
                <a:moveTo>
                  <a:pt x="2973705" y="76199"/>
                </a:moveTo>
                <a:lnTo>
                  <a:pt x="76200" y="76199"/>
                </a:lnTo>
                <a:lnTo>
                  <a:pt x="76200" y="38099"/>
                </a:lnTo>
                <a:lnTo>
                  <a:pt x="2973705" y="38099"/>
                </a:lnTo>
                <a:lnTo>
                  <a:pt x="2973705" y="76199"/>
                </a:lnTo>
                <a:close/>
              </a:path>
              <a:path w="3049904" h="1520825">
                <a:moveTo>
                  <a:pt x="2973705" y="1482725"/>
                </a:moveTo>
                <a:lnTo>
                  <a:pt x="2973705" y="38099"/>
                </a:lnTo>
                <a:lnTo>
                  <a:pt x="3011805" y="76199"/>
                </a:lnTo>
                <a:lnTo>
                  <a:pt x="3049904" y="76199"/>
                </a:lnTo>
                <a:lnTo>
                  <a:pt x="3049904" y="1444625"/>
                </a:lnTo>
                <a:lnTo>
                  <a:pt x="3011805" y="1444625"/>
                </a:lnTo>
                <a:lnTo>
                  <a:pt x="2973705" y="1482725"/>
                </a:lnTo>
                <a:close/>
              </a:path>
              <a:path w="3049904" h="1520825">
                <a:moveTo>
                  <a:pt x="3049904" y="76199"/>
                </a:moveTo>
                <a:lnTo>
                  <a:pt x="3011805" y="76199"/>
                </a:lnTo>
                <a:lnTo>
                  <a:pt x="2973705" y="38099"/>
                </a:lnTo>
                <a:lnTo>
                  <a:pt x="3049904" y="38099"/>
                </a:lnTo>
                <a:lnTo>
                  <a:pt x="3049904" y="76199"/>
                </a:lnTo>
                <a:close/>
              </a:path>
              <a:path w="3049904" h="1520825">
                <a:moveTo>
                  <a:pt x="76200" y="1482725"/>
                </a:moveTo>
                <a:lnTo>
                  <a:pt x="38100" y="1444625"/>
                </a:lnTo>
                <a:lnTo>
                  <a:pt x="76200" y="1444625"/>
                </a:lnTo>
                <a:lnTo>
                  <a:pt x="76200" y="1482725"/>
                </a:lnTo>
                <a:close/>
              </a:path>
              <a:path w="3049904" h="1520825">
                <a:moveTo>
                  <a:pt x="2973705" y="1482725"/>
                </a:moveTo>
                <a:lnTo>
                  <a:pt x="76200" y="1482725"/>
                </a:lnTo>
                <a:lnTo>
                  <a:pt x="76200" y="1444625"/>
                </a:lnTo>
                <a:lnTo>
                  <a:pt x="2973705" y="1444625"/>
                </a:lnTo>
                <a:lnTo>
                  <a:pt x="2973705" y="1482725"/>
                </a:lnTo>
                <a:close/>
              </a:path>
              <a:path w="3049904" h="1520825">
                <a:moveTo>
                  <a:pt x="3049904" y="1482725"/>
                </a:moveTo>
                <a:lnTo>
                  <a:pt x="2973705" y="1482725"/>
                </a:lnTo>
                <a:lnTo>
                  <a:pt x="3011805" y="1444625"/>
                </a:lnTo>
                <a:lnTo>
                  <a:pt x="3049904" y="1444625"/>
                </a:lnTo>
                <a:lnTo>
                  <a:pt x="3049904" y="1482725"/>
                </a:lnTo>
                <a:close/>
              </a:path>
            </a:pathLst>
          </a:custGeom>
          <a:solidFill>
            <a:srgbClr val="F49F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51600" y="669925"/>
            <a:ext cx="4485640" cy="1521460"/>
          </a:xfrm>
          <a:custGeom>
            <a:avLst/>
            <a:gdLst/>
            <a:ahLst/>
            <a:cxnLst/>
            <a:rect l="l" t="t" r="r" b="b"/>
            <a:pathLst>
              <a:path w="4485640" h="1521460">
                <a:moveTo>
                  <a:pt x="4485640" y="1521460"/>
                </a:moveTo>
                <a:lnTo>
                  <a:pt x="0" y="1521460"/>
                </a:lnTo>
                <a:lnTo>
                  <a:pt x="0" y="0"/>
                </a:lnTo>
                <a:lnTo>
                  <a:pt x="4485640" y="0"/>
                </a:lnTo>
                <a:lnTo>
                  <a:pt x="4485640" y="38100"/>
                </a:lnTo>
                <a:lnTo>
                  <a:pt x="76200" y="38100"/>
                </a:lnTo>
                <a:lnTo>
                  <a:pt x="38100" y="76199"/>
                </a:lnTo>
                <a:lnTo>
                  <a:pt x="76200" y="76199"/>
                </a:lnTo>
                <a:lnTo>
                  <a:pt x="76200" y="1445260"/>
                </a:lnTo>
                <a:lnTo>
                  <a:pt x="38100" y="1445260"/>
                </a:lnTo>
                <a:lnTo>
                  <a:pt x="76200" y="1483360"/>
                </a:lnTo>
                <a:lnTo>
                  <a:pt x="4485640" y="1483360"/>
                </a:lnTo>
                <a:lnTo>
                  <a:pt x="4485640" y="1521460"/>
                </a:lnTo>
                <a:close/>
              </a:path>
              <a:path w="4485640" h="1521460">
                <a:moveTo>
                  <a:pt x="76200" y="76199"/>
                </a:moveTo>
                <a:lnTo>
                  <a:pt x="38100" y="76199"/>
                </a:lnTo>
                <a:lnTo>
                  <a:pt x="76200" y="38100"/>
                </a:lnTo>
                <a:lnTo>
                  <a:pt x="76200" y="76199"/>
                </a:lnTo>
                <a:close/>
              </a:path>
              <a:path w="4485640" h="1521460">
                <a:moveTo>
                  <a:pt x="4409440" y="76199"/>
                </a:moveTo>
                <a:lnTo>
                  <a:pt x="76200" y="76199"/>
                </a:lnTo>
                <a:lnTo>
                  <a:pt x="76200" y="38100"/>
                </a:lnTo>
                <a:lnTo>
                  <a:pt x="4409440" y="38100"/>
                </a:lnTo>
                <a:lnTo>
                  <a:pt x="4409440" y="76199"/>
                </a:lnTo>
                <a:close/>
              </a:path>
              <a:path w="4485640" h="1521460">
                <a:moveTo>
                  <a:pt x="4409440" y="1483360"/>
                </a:moveTo>
                <a:lnTo>
                  <a:pt x="4409440" y="38100"/>
                </a:lnTo>
                <a:lnTo>
                  <a:pt x="4447540" y="76199"/>
                </a:lnTo>
                <a:lnTo>
                  <a:pt x="4485640" y="76199"/>
                </a:lnTo>
                <a:lnTo>
                  <a:pt x="4485640" y="1445260"/>
                </a:lnTo>
                <a:lnTo>
                  <a:pt x="4447540" y="1445260"/>
                </a:lnTo>
                <a:lnTo>
                  <a:pt x="4409440" y="1483360"/>
                </a:lnTo>
                <a:close/>
              </a:path>
              <a:path w="4485640" h="1521460">
                <a:moveTo>
                  <a:pt x="4485640" y="76199"/>
                </a:moveTo>
                <a:lnTo>
                  <a:pt x="4447540" y="76199"/>
                </a:lnTo>
                <a:lnTo>
                  <a:pt x="4409440" y="38100"/>
                </a:lnTo>
                <a:lnTo>
                  <a:pt x="4485640" y="38100"/>
                </a:lnTo>
                <a:lnTo>
                  <a:pt x="4485640" y="76199"/>
                </a:lnTo>
                <a:close/>
              </a:path>
              <a:path w="4485640" h="1521460">
                <a:moveTo>
                  <a:pt x="76200" y="1483360"/>
                </a:moveTo>
                <a:lnTo>
                  <a:pt x="38100" y="1445260"/>
                </a:lnTo>
                <a:lnTo>
                  <a:pt x="76200" y="1445260"/>
                </a:lnTo>
                <a:lnTo>
                  <a:pt x="76200" y="1483360"/>
                </a:lnTo>
                <a:close/>
              </a:path>
              <a:path w="4485640" h="1521460">
                <a:moveTo>
                  <a:pt x="4409440" y="1483360"/>
                </a:moveTo>
                <a:lnTo>
                  <a:pt x="76200" y="1483360"/>
                </a:lnTo>
                <a:lnTo>
                  <a:pt x="76200" y="1445260"/>
                </a:lnTo>
                <a:lnTo>
                  <a:pt x="4409440" y="1445260"/>
                </a:lnTo>
                <a:lnTo>
                  <a:pt x="4409440" y="1483360"/>
                </a:lnTo>
                <a:close/>
              </a:path>
              <a:path w="4485640" h="1521460">
                <a:moveTo>
                  <a:pt x="4485640" y="1483360"/>
                </a:moveTo>
                <a:lnTo>
                  <a:pt x="4409440" y="1483360"/>
                </a:lnTo>
                <a:lnTo>
                  <a:pt x="4447540" y="1445260"/>
                </a:lnTo>
                <a:lnTo>
                  <a:pt x="4485640" y="1445260"/>
                </a:lnTo>
                <a:lnTo>
                  <a:pt x="4485640" y="1483360"/>
                </a:lnTo>
                <a:close/>
              </a:path>
            </a:pathLst>
          </a:custGeom>
          <a:solidFill>
            <a:srgbClr val="F49F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2584" y="668019"/>
            <a:ext cx="3191510" cy="1520825"/>
          </a:xfrm>
          <a:custGeom>
            <a:avLst/>
            <a:gdLst/>
            <a:ahLst/>
            <a:cxnLst/>
            <a:rect l="l" t="t" r="r" b="b"/>
            <a:pathLst>
              <a:path w="3191510" h="1520825">
                <a:moveTo>
                  <a:pt x="3191510" y="1520824"/>
                </a:moveTo>
                <a:lnTo>
                  <a:pt x="0" y="1520824"/>
                </a:lnTo>
                <a:lnTo>
                  <a:pt x="0" y="0"/>
                </a:lnTo>
                <a:lnTo>
                  <a:pt x="3191510" y="0"/>
                </a:lnTo>
                <a:lnTo>
                  <a:pt x="3191510" y="38099"/>
                </a:lnTo>
                <a:lnTo>
                  <a:pt x="76199" y="38099"/>
                </a:lnTo>
                <a:lnTo>
                  <a:pt x="38100" y="76199"/>
                </a:lnTo>
                <a:lnTo>
                  <a:pt x="76199" y="76199"/>
                </a:lnTo>
                <a:lnTo>
                  <a:pt x="76199" y="1444624"/>
                </a:lnTo>
                <a:lnTo>
                  <a:pt x="38100" y="1444624"/>
                </a:lnTo>
                <a:lnTo>
                  <a:pt x="76199" y="1482724"/>
                </a:lnTo>
                <a:lnTo>
                  <a:pt x="3191510" y="1482724"/>
                </a:lnTo>
                <a:lnTo>
                  <a:pt x="3191510" y="1520824"/>
                </a:lnTo>
                <a:close/>
              </a:path>
              <a:path w="3191510" h="1520825">
                <a:moveTo>
                  <a:pt x="76199" y="76199"/>
                </a:moveTo>
                <a:lnTo>
                  <a:pt x="38100" y="76199"/>
                </a:lnTo>
                <a:lnTo>
                  <a:pt x="76199" y="38099"/>
                </a:lnTo>
                <a:lnTo>
                  <a:pt x="76199" y="76199"/>
                </a:lnTo>
                <a:close/>
              </a:path>
              <a:path w="3191510" h="1520825">
                <a:moveTo>
                  <a:pt x="3115310" y="76199"/>
                </a:moveTo>
                <a:lnTo>
                  <a:pt x="76199" y="76199"/>
                </a:lnTo>
                <a:lnTo>
                  <a:pt x="76199" y="38099"/>
                </a:lnTo>
                <a:lnTo>
                  <a:pt x="3115310" y="38099"/>
                </a:lnTo>
                <a:lnTo>
                  <a:pt x="3115310" y="76199"/>
                </a:lnTo>
                <a:close/>
              </a:path>
              <a:path w="3191510" h="1520825">
                <a:moveTo>
                  <a:pt x="3115310" y="1482724"/>
                </a:moveTo>
                <a:lnTo>
                  <a:pt x="3115310" y="38099"/>
                </a:lnTo>
                <a:lnTo>
                  <a:pt x="3153410" y="76199"/>
                </a:lnTo>
                <a:lnTo>
                  <a:pt x="3191510" y="76199"/>
                </a:lnTo>
                <a:lnTo>
                  <a:pt x="3191510" y="1444624"/>
                </a:lnTo>
                <a:lnTo>
                  <a:pt x="3153410" y="1444624"/>
                </a:lnTo>
                <a:lnTo>
                  <a:pt x="3115310" y="1482724"/>
                </a:lnTo>
                <a:close/>
              </a:path>
              <a:path w="3191510" h="1520825">
                <a:moveTo>
                  <a:pt x="3191510" y="76199"/>
                </a:moveTo>
                <a:lnTo>
                  <a:pt x="3153410" y="76199"/>
                </a:lnTo>
                <a:lnTo>
                  <a:pt x="3115310" y="38099"/>
                </a:lnTo>
                <a:lnTo>
                  <a:pt x="3191510" y="38099"/>
                </a:lnTo>
                <a:lnTo>
                  <a:pt x="3191510" y="76199"/>
                </a:lnTo>
                <a:close/>
              </a:path>
              <a:path w="3191510" h="1520825">
                <a:moveTo>
                  <a:pt x="76199" y="1482724"/>
                </a:moveTo>
                <a:lnTo>
                  <a:pt x="38100" y="1444624"/>
                </a:lnTo>
                <a:lnTo>
                  <a:pt x="76199" y="1444624"/>
                </a:lnTo>
                <a:lnTo>
                  <a:pt x="76199" y="1482724"/>
                </a:lnTo>
                <a:close/>
              </a:path>
              <a:path w="3191510" h="1520825">
                <a:moveTo>
                  <a:pt x="3115310" y="1482724"/>
                </a:moveTo>
                <a:lnTo>
                  <a:pt x="76199" y="1482724"/>
                </a:lnTo>
                <a:lnTo>
                  <a:pt x="76199" y="1444624"/>
                </a:lnTo>
                <a:lnTo>
                  <a:pt x="3115310" y="1444624"/>
                </a:lnTo>
                <a:lnTo>
                  <a:pt x="3115310" y="1482724"/>
                </a:lnTo>
                <a:close/>
              </a:path>
              <a:path w="3191510" h="1520825">
                <a:moveTo>
                  <a:pt x="3191510" y="1482724"/>
                </a:moveTo>
                <a:lnTo>
                  <a:pt x="3115310" y="1482724"/>
                </a:lnTo>
                <a:lnTo>
                  <a:pt x="3153410" y="1444624"/>
                </a:lnTo>
                <a:lnTo>
                  <a:pt x="3191510" y="1444624"/>
                </a:lnTo>
                <a:lnTo>
                  <a:pt x="3191510" y="1482724"/>
                </a:lnTo>
                <a:close/>
              </a:path>
            </a:pathLst>
          </a:custGeom>
          <a:solidFill>
            <a:srgbClr val="F49F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31239" y="1110615"/>
            <a:ext cx="18542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会计学院</a:t>
            </a:r>
            <a:endParaRPr sz="3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1950" y="2112010"/>
            <a:ext cx="1552575" cy="621665"/>
          </a:xfrm>
          <a:custGeom>
            <a:avLst/>
            <a:gdLst/>
            <a:ahLst/>
            <a:cxnLst/>
            <a:rect l="l" t="t" r="r" b="b"/>
            <a:pathLst>
              <a:path w="1552575" h="621664">
                <a:moveTo>
                  <a:pt x="1552575" y="621664"/>
                </a:moveTo>
                <a:lnTo>
                  <a:pt x="0" y="621664"/>
                </a:lnTo>
                <a:lnTo>
                  <a:pt x="0" y="0"/>
                </a:lnTo>
                <a:lnTo>
                  <a:pt x="1552575" y="0"/>
                </a:lnTo>
                <a:lnTo>
                  <a:pt x="1552575" y="38100"/>
                </a:lnTo>
                <a:lnTo>
                  <a:pt x="76200" y="38100"/>
                </a:lnTo>
                <a:lnTo>
                  <a:pt x="38100" y="76200"/>
                </a:lnTo>
                <a:lnTo>
                  <a:pt x="76200" y="76200"/>
                </a:lnTo>
                <a:lnTo>
                  <a:pt x="76200" y="545464"/>
                </a:lnTo>
                <a:lnTo>
                  <a:pt x="38100" y="545464"/>
                </a:lnTo>
                <a:lnTo>
                  <a:pt x="76200" y="583564"/>
                </a:lnTo>
                <a:lnTo>
                  <a:pt x="1552575" y="583564"/>
                </a:lnTo>
                <a:lnTo>
                  <a:pt x="1552575" y="621664"/>
                </a:lnTo>
                <a:close/>
              </a:path>
              <a:path w="1552575" h="621664">
                <a:moveTo>
                  <a:pt x="76200" y="76200"/>
                </a:moveTo>
                <a:lnTo>
                  <a:pt x="38100" y="76200"/>
                </a:lnTo>
                <a:lnTo>
                  <a:pt x="76200" y="38100"/>
                </a:lnTo>
                <a:lnTo>
                  <a:pt x="76200" y="76200"/>
                </a:lnTo>
                <a:close/>
              </a:path>
              <a:path w="1552575" h="621664">
                <a:moveTo>
                  <a:pt x="1476375" y="76200"/>
                </a:moveTo>
                <a:lnTo>
                  <a:pt x="76200" y="76200"/>
                </a:lnTo>
                <a:lnTo>
                  <a:pt x="76200" y="38100"/>
                </a:lnTo>
                <a:lnTo>
                  <a:pt x="1476375" y="38100"/>
                </a:lnTo>
                <a:lnTo>
                  <a:pt x="1476375" y="76200"/>
                </a:lnTo>
                <a:close/>
              </a:path>
              <a:path w="1552575" h="621664">
                <a:moveTo>
                  <a:pt x="1476375" y="583564"/>
                </a:moveTo>
                <a:lnTo>
                  <a:pt x="1476375" y="38100"/>
                </a:lnTo>
                <a:lnTo>
                  <a:pt x="1514475" y="76200"/>
                </a:lnTo>
                <a:lnTo>
                  <a:pt x="1552575" y="76200"/>
                </a:lnTo>
                <a:lnTo>
                  <a:pt x="1552575" y="545464"/>
                </a:lnTo>
                <a:lnTo>
                  <a:pt x="1514475" y="545464"/>
                </a:lnTo>
                <a:lnTo>
                  <a:pt x="1476375" y="583564"/>
                </a:lnTo>
                <a:close/>
              </a:path>
              <a:path w="1552575" h="621664">
                <a:moveTo>
                  <a:pt x="1552575" y="76200"/>
                </a:moveTo>
                <a:lnTo>
                  <a:pt x="1514475" y="76200"/>
                </a:lnTo>
                <a:lnTo>
                  <a:pt x="1476375" y="38100"/>
                </a:lnTo>
                <a:lnTo>
                  <a:pt x="1552575" y="38100"/>
                </a:lnTo>
                <a:lnTo>
                  <a:pt x="1552575" y="76200"/>
                </a:lnTo>
                <a:close/>
              </a:path>
              <a:path w="1552575" h="621664">
                <a:moveTo>
                  <a:pt x="76200" y="583564"/>
                </a:moveTo>
                <a:lnTo>
                  <a:pt x="38100" y="545464"/>
                </a:lnTo>
                <a:lnTo>
                  <a:pt x="76200" y="545464"/>
                </a:lnTo>
                <a:lnTo>
                  <a:pt x="76200" y="583564"/>
                </a:lnTo>
                <a:close/>
              </a:path>
              <a:path w="1552575" h="621664">
                <a:moveTo>
                  <a:pt x="1476375" y="583564"/>
                </a:moveTo>
                <a:lnTo>
                  <a:pt x="76200" y="583564"/>
                </a:lnTo>
                <a:lnTo>
                  <a:pt x="76200" y="545464"/>
                </a:lnTo>
                <a:lnTo>
                  <a:pt x="1476375" y="545464"/>
                </a:lnTo>
                <a:lnTo>
                  <a:pt x="1476375" y="583564"/>
                </a:lnTo>
                <a:close/>
              </a:path>
              <a:path w="1552575" h="621664">
                <a:moveTo>
                  <a:pt x="1552575" y="583564"/>
                </a:moveTo>
                <a:lnTo>
                  <a:pt x="1476375" y="583564"/>
                </a:lnTo>
                <a:lnTo>
                  <a:pt x="1514475" y="545464"/>
                </a:lnTo>
                <a:lnTo>
                  <a:pt x="1552575" y="545464"/>
                </a:lnTo>
                <a:lnTo>
                  <a:pt x="1552575" y="583564"/>
                </a:lnTo>
                <a:close/>
              </a:path>
            </a:pathLst>
          </a:custGeom>
          <a:solidFill>
            <a:srgbClr val="F49F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91819" y="2232659"/>
            <a:ext cx="1092200" cy="33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授予学位</a:t>
            </a:r>
            <a:endParaRPr sz="21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1950" y="4307840"/>
            <a:ext cx="1551305" cy="2077085"/>
          </a:xfrm>
          <a:custGeom>
            <a:avLst/>
            <a:gdLst/>
            <a:ahLst/>
            <a:cxnLst/>
            <a:rect l="l" t="t" r="r" b="b"/>
            <a:pathLst>
              <a:path w="1551305" h="2077085">
                <a:moveTo>
                  <a:pt x="1551305" y="2077085"/>
                </a:moveTo>
                <a:lnTo>
                  <a:pt x="0" y="2077085"/>
                </a:lnTo>
                <a:lnTo>
                  <a:pt x="0" y="0"/>
                </a:lnTo>
                <a:lnTo>
                  <a:pt x="1551305" y="0"/>
                </a:lnTo>
                <a:lnTo>
                  <a:pt x="1551305" y="38100"/>
                </a:lnTo>
                <a:lnTo>
                  <a:pt x="76200" y="38100"/>
                </a:lnTo>
                <a:lnTo>
                  <a:pt x="38100" y="76200"/>
                </a:lnTo>
                <a:lnTo>
                  <a:pt x="76200" y="76200"/>
                </a:lnTo>
                <a:lnTo>
                  <a:pt x="76200" y="2000885"/>
                </a:lnTo>
                <a:lnTo>
                  <a:pt x="38100" y="2000885"/>
                </a:lnTo>
                <a:lnTo>
                  <a:pt x="76200" y="2038985"/>
                </a:lnTo>
                <a:lnTo>
                  <a:pt x="1551305" y="2038985"/>
                </a:lnTo>
                <a:lnTo>
                  <a:pt x="1551305" y="2077085"/>
                </a:lnTo>
                <a:close/>
              </a:path>
              <a:path w="1551305" h="2077085">
                <a:moveTo>
                  <a:pt x="76200" y="76200"/>
                </a:moveTo>
                <a:lnTo>
                  <a:pt x="38100" y="76200"/>
                </a:lnTo>
                <a:lnTo>
                  <a:pt x="76200" y="38100"/>
                </a:lnTo>
                <a:lnTo>
                  <a:pt x="76200" y="76200"/>
                </a:lnTo>
                <a:close/>
              </a:path>
              <a:path w="1551305" h="2077085">
                <a:moveTo>
                  <a:pt x="1475105" y="76200"/>
                </a:moveTo>
                <a:lnTo>
                  <a:pt x="76200" y="76200"/>
                </a:lnTo>
                <a:lnTo>
                  <a:pt x="76200" y="38100"/>
                </a:lnTo>
                <a:lnTo>
                  <a:pt x="1475105" y="38100"/>
                </a:lnTo>
                <a:lnTo>
                  <a:pt x="1475105" y="76200"/>
                </a:lnTo>
                <a:close/>
              </a:path>
              <a:path w="1551305" h="2077085">
                <a:moveTo>
                  <a:pt x="1475105" y="2038985"/>
                </a:moveTo>
                <a:lnTo>
                  <a:pt x="1475105" y="38100"/>
                </a:lnTo>
                <a:lnTo>
                  <a:pt x="1513205" y="76200"/>
                </a:lnTo>
                <a:lnTo>
                  <a:pt x="1551305" y="76200"/>
                </a:lnTo>
                <a:lnTo>
                  <a:pt x="1551305" y="2000885"/>
                </a:lnTo>
                <a:lnTo>
                  <a:pt x="1513205" y="2000885"/>
                </a:lnTo>
                <a:lnTo>
                  <a:pt x="1475105" y="2038985"/>
                </a:lnTo>
                <a:close/>
              </a:path>
              <a:path w="1551305" h="2077085">
                <a:moveTo>
                  <a:pt x="1551305" y="76200"/>
                </a:moveTo>
                <a:lnTo>
                  <a:pt x="1513205" y="76200"/>
                </a:lnTo>
                <a:lnTo>
                  <a:pt x="1475105" y="38100"/>
                </a:lnTo>
                <a:lnTo>
                  <a:pt x="1551305" y="38100"/>
                </a:lnTo>
                <a:lnTo>
                  <a:pt x="1551305" y="76200"/>
                </a:lnTo>
                <a:close/>
              </a:path>
              <a:path w="1551305" h="2077085">
                <a:moveTo>
                  <a:pt x="76200" y="2038985"/>
                </a:moveTo>
                <a:lnTo>
                  <a:pt x="38100" y="2000885"/>
                </a:lnTo>
                <a:lnTo>
                  <a:pt x="76200" y="2000885"/>
                </a:lnTo>
                <a:lnTo>
                  <a:pt x="76200" y="2038985"/>
                </a:lnTo>
                <a:close/>
              </a:path>
              <a:path w="1551305" h="2077085">
                <a:moveTo>
                  <a:pt x="1475105" y="2038985"/>
                </a:moveTo>
                <a:lnTo>
                  <a:pt x="76200" y="2038985"/>
                </a:lnTo>
                <a:lnTo>
                  <a:pt x="76200" y="2000885"/>
                </a:lnTo>
                <a:lnTo>
                  <a:pt x="1475105" y="2000885"/>
                </a:lnTo>
                <a:lnTo>
                  <a:pt x="1475105" y="2038985"/>
                </a:lnTo>
                <a:close/>
              </a:path>
              <a:path w="1551305" h="2077085">
                <a:moveTo>
                  <a:pt x="1551305" y="2038985"/>
                </a:moveTo>
                <a:lnTo>
                  <a:pt x="1475105" y="2038985"/>
                </a:lnTo>
                <a:lnTo>
                  <a:pt x="1513205" y="2000885"/>
                </a:lnTo>
                <a:lnTo>
                  <a:pt x="1551305" y="2000885"/>
                </a:lnTo>
                <a:lnTo>
                  <a:pt x="1551305" y="2038985"/>
                </a:lnTo>
                <a:close/>
              </a:path>
            </a:pathLst>
          </a:custGeom>
          <a:solidFill>
            <a:srgbClr val="F49F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91184" y="5156200"/>
            <a:ext cx="1092200" cy="33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就业方向</a:t>
            </a:r>
            <a:endParaRPr sz="21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449053" y="772795"/>
            <a:ext cx="1327403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13"/>
          <p:cNvSpPr txBox="1"/>
          <p:nvPr/>
        </p:nvSpPr>
        <p:spPr>
          <a:xfrm>
            <a:off x="3530600" y="914400"/>
            <a:ext cx="2945765" cy="1087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algn="ctr" fontAlgn="auto">
              <a:lnSpc>
                <a:spcPts val="2360"/>
              </a:lnSpc>
              <a:spcBef>
                <a:spcPts val="105"/>
              </a:spcBef>
            </a:pPr>
            <a:r>
              <a:rPr lang="zh-CN" sz="3200" b="1" dirty="0">
                <a:solidFill>
                  <a:srgbClr val="006FC0"/>
                </a:solidFill>
                <a:latin typeface="黑体" panose="02010609060101010101" pitchFamily="49" charset="-122"/>
                <a:cs typeface="黑体" panose="02010609060101010101" pitchFamily="49" charset="-122"/>
              </a:rPr>
              <a:t>财务管理</a:t>
            </a:r>
            <a:r>
              <a:rPr sz="3200" b="1" dirty="0">
                <a:solidFill>
                  <a:srgbClr val="006FC0"/>
                </a:solidFill>
                <a:latin typeface="黑体" panose="02010609060101010101" pitchFamily="49" charset="-122"/>
                <a:cs typeface="黑体" panose="02010609060101010101" pitchFamily="49" charset="-122"/>
              </a:rPr>
              <a:t>专</a:t>
            </a:r>
            <a:r>
              <a:rPr sz="3200" b="1" spc="-10" dirty="0">
                <a:solidFill>
                  <a:srgbClr val="006FC0"/>
                </a:solidFill>
                <a:latin typeface="黑体" panose="02010609060101010101" pitchFamily="49" charset="-122"/>
                <a:cs typeface="黑体" panose="02010609060101010101" pitchFamily="49" charset="-122"/>
              </a:rPr>
              <a:t>业</a:t>
            </a:r>
            <a:endParaRPr sz="3200">
              <a:latin typeface="黑体" panose="02010609060101010101" pitchFamily="49" charset="-122"/>
              <a:cs typeface="黑体" panose="02010609060101010101" pitchFamily="49" charset="-122"/>
            </a:endParaRPr>
          </a:p>
          <a:p>
            <a:pPr algn="ctr" fontAlgn="auto">
              <a:lnSpc>
                <a:spcPts val="2360"/>
              </a:lnSpc>
              <a:spcBef>
                <a:spcPts val="1300"/>
              </a:spcBef>
            </a:pPr>
            <a:r>
              <a:rPr b="1" dirty="0">
                <a:solidFill>
                  <a:srgbClr val="006FC0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国家一流专业建设</a:t>
            </a:r>
            <a:r>
              <a:rPr b="1" spc="-10" dirty="0">
                <a:solidFill>
                  <a:srgbClr val="006FC0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点 </a:t>
            </a:r>
            <a:r>
              <a:rPr lang="en-US" b="1" spc="-10" dirty="0">
                <a:solidFill>
                  <a:srgbClr val="006FC0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     </a:t>
            </a:r>
            <a:r>
              <a:rPr b="1" dirty="0">
                <a:solidFill>
                  <a:srgbClr val="006FC0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省品牌专</a:t>
            </a:r>
            <a:r>
              <a:rPr b="1" spc="-10" dirty="0">
                <a:solidFill>
                  <a:srgbClr val="006FC0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业</a:t>
            </a:r>
            <a:endParaRPr sz="1800">
              <a:latin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4" name="object 15"/>
          <p:cNvSpPr txBox="1"/>
          <p:nvPr/>
        </p:nvSpPr>
        <p:spPr>
          <a:xfrm>
            <a:off x="6568440" y="863600"/>
            <a:ext cx="2660650" cy="1021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6FC0"/>
                </a:solidFill>
                <a:latin typeface="方正姚体" panose="02010601030101010101" charset="-122"/>
                <a:cs typeface="方正姚体" panose="02010601030101010101" charset="-122"/>
              </a:rPr>
              <a:t>咨询方式：</a:t>
            </a:r>
            <a:endParaRPr sz="1600" b="1" dirty="0">
              <a:solidFill>
                <a:srgbClr val="006FC0"/>
              </a:solidFill>
              <a:latin typeface="方正姚体" panose="02010601030101010101" charset="-122"/>
              <a:cs typeface="方正姚体" panose="02010601030101010101" charset="-122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6FC0"/>
                </a:solidFill>
                <a:latin typeface="方正姚体" panose="02010601030101010101" charset="-122"/>
                <a:cs typeface="方正姚体" panose="02010601030101010101" charset="-122"/>
              </a:rPr>
              <a:t> </a:t>
            </a:r>
            <a:r>
              <a:rPr lang="en-US" sz="1600" b="1" dirty="0">
                <a:solidFill>
                  <a:srgbClr val="006FC0"/>
                </a:solidFill>
                <a:latin typeface="方正姚体" panose="02010601030101010101" charset="-122"/>
                <a:cs typeface="方正姚体" panose="02010601030101010101" charset="-122"/>
              </a:rPr>
              <a:t>     </a:t>
            </a:r>
            <a:r>
              <a:rPr lang="zh-CN" altLang="en-US" sz="1600" b="1" dirty="0">
                <a:solidFill>
                  <a:srgbClr val="006FC0"/>
                </a:solidFill>
                <a:latin typeface="方正姚体" panose="02010601030101010101" charset="-122"/>
                <a:cs typeface="方正姚体" panose="02010601030101010101" charset="-122"/>
              </a:rPr>
              <a:t>电话：</a:t>
            </a:r>
            <a:r>
              <a:rPr sz="1600" b="1" dirty="0">
                <a:solidFill>
                  <a:srgbClr val="006FC0"/>
                </a:solidFill>
                <a:latin typeface="方正姚体" panose="02010601030101010101" charset="-122"/>
                <a:cs typeface="方正姚体" panose="02010601030101010101" charset="-122"/>
              </a:rPr>
              <a:t>8381640</a:t>
            </a:r>
            <a:r>
              <a:rPr sz="1600" b="1" spc="-10" dirty="0">
                <a:solidFill>
                  <a:srgbClr val="006FC0"/>
                </a:solidFill>
                <a:latin typeface="方正姚体" panose="02010601030101010101" charset="-122"/>
                <a:cs typeface="方正姚体" panose="02010601030101010101" charset="-122"/>
              </a:rPr>
              <a:t>9</a:t>
            </a:r>
            <a:r>
              <a:rPr lang="en-US" sz="1600" b="1" spc="-10" dirty="0">
                <a:solidFill>
                  <a:srgbClr val="006FC0"/>
                </a:solidFill>
                <a:latin typeface="方正姚体" panose="02010601030101010101" charset="-122"/>
                <a:cs typeface="方正姚体" panose="02010601030101010101" charset="-122"/>
              </a:rPr>
              <a:t> </a:t>
            </a:r>
            <a:r>
              <a:rPr lang="zh-CN" altLang="en-US" sz="1600" b="1" spc="-10" dirty="0">
                <a:solidFill>
                  <a:srgbClr val="006FC0"/>
                </a:solidFill>
                <a:latin typeface="方正姚体" panose="02010601030101010101" charset="-122"/>
                <a:cs typeface="方正姚体" panose="02010601030101010101" charset="-122"/>
              </a:rPr>
              <a:t>（师老师）</a:t>
            </a:r>
            <a:endParaRPr lang="zh-CN" altLang="en-US" sz="1600" b="1" spc="-10" dirty="0">
              <a:solidFill>
                <a:srgbClr val="006FC0"/>
              </a:solidFill>
              <a:latin typeface="方正姚体" panose="02010601030101010101" charset="-122"/>
              <a:cs typeface="方正姚体" panose="02010601030101010101" charset="-122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b="1" spc="-10" dirty="0">
                <a:solidFill>
                  <a:srgbClr val="006FC0"/>
                </a:solidFill>
                <a:latin typeface="方正姚体" panose="02010601030101010101" charset="-122"/>
                <a:cs typeface="方正姚体" panose="02010601030101010101" charset="-122"/>
              </a:rPr>
              <a:t>       QQ</a:t>
            </a:r>
            <a:r>
              <a:rPr lang="zh-CN" altLang="en-US" sz="1600" b="1" spc="-10" dirty="0">
                <a:solidFill>
                  <a:srgbClr val="006FC0"/>
                </a:solidFill>
                <a:latin typeface="方正姚体" panose="02010601030101010101" charset="-122"/>
                <a:cs typeface="方正姚体" panose="02010601030101010101" charset="-122"/>
              </a:rPr>
              <a:t>群：</a:t>
            </a:r>
            <a:r>
              <a:rPr lang="en-US" altLang="zh-CN" sz="1600" b="1" spc="-10" dirty="0">
                <a:solidFill>
                  <a:srgbClr val="006FC0"/>
                </a:solidFill>
                <a:latin typeface="方正姚体" panose="02010601030101010101" charset="-122"/>
                <a:cs typeface="方正姚体" panose="02010601030101010101" charset="-122"/>
              </a:rPr>
              <a:t>715916442</a:t>
            </a:r>
            <a:endParaRPr lang="en-US" altLang="zh-CN" sz="1600" b="1" spc="-10" dirty="0">
              <a:solidFill>
                <a:srgbClr val="006FC0"/>
              </a:solidFill>
              <a:latin typeface="方正姚体" panose="02010601030101010101" charset="-122"/>
              <a:cs typeface="方正姚体" panose="0201060103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100" dirty="0">
                <a:solidFill>
                  <a:srgbClr val="002060"/>
                </a:solidFill>
              </a:rPr>
              <a:t>经济学学士</a:t>
            </a:r>
            <a:endParaRPr lang="zh-CN" altLang="en-US" sz="2100" dirty="0">
              <a:solidFill>
                <a:srgbClr val="00206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1" algn="l" defTabSz="914400" rtl="0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dirty="0">
                <a:solidFill>
                  <a:srgbClr val="002060"/>
                </a:solidFill>
                <a:sym typeface="+mn-ea"/>
              </a:rPr>
              <a:t>国际贸易学（双语）、国际贸易实务、营销管理（双语）、国际宏观经济学（双语</a:t>
            </a:r>
            <a:r>
              <a:rPr lang="zh-CN" altLang="en-US" sz="2100">
                <a:solidFill>
                  <a:srgbClr val="002060"/>
                </a:solidFill>
                <a:sym typeface="+mn-ea"/>
              </a:rPr>
              <a:t>）、数字经济与贸易、流通</a:t>
            </a:r>
            <a:r>
              <a:rPr lang="zh-CN" altLang="en-US" sz="2100" dirty="0">
                <a:solidFill>
                  <a:srgbClr val="002060"/>
                </a:solidFill>
                <a:sym typeface="+mn-ea"/>
              </a:rPr>
              <a:t>经济学、国际服务贸易（双语）、跨境电子商务、跨国公司经营与管理、微观经济学、会计学、宏观经济学</a:t>
            </a:r>
            <a:r>
              <a:rPr lang="zh-CN" altLang="en-US" sz="2100">
                <a:solidFill>
                  <a:srgbClr val="002060"/>
                </a:solidFill>
                <a:sym typeface="+mn-ea"/>
              </a:rPr>
              <a:t>、统计学等</a:t>
            </a:r>
            <a:r>
              <a:rPr lang="zh-CN" altLang="en-US" sz="2100" dirty="0">
                <a:solidFill>
                  <a:srgbClr val="002060"/>
                </a:solidFill>
                <a:sym typeface="+mn-ea"/>
              </a:rPr>
              <a:t>。</a:t>
            </a:r>
            <a:endParaRPr lang="zh-CN" altLang="en-US" sz="2100" dirty="0">
              <a:solidFill>
                <a:srgbClr val="002060"/>
              </a:solidFill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023985" cy="23406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在国内外名校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继续深造攻读硕士、博士学位；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2. 数字行业、互联网企业、数字贸易平台企业、供应链管理；</a:t>
            </a:r>
            <a:endParaRPr lang="en-US" altLang="zh-CN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lvl="1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zh-CN" sz="2100" dirty="0">
                <a:solidFill>
                  <a:srgbClr val="002060"/>
                </a:solidFill>
                <a:sym typeface="+mn-ea"/>
              </a:rPr>
              <a:t>3. </a:t>
            </a:r>
            <a:r>
              <a:rPr lang="zh-CN" altLang="en-US" sz="2100" dirty="0">
                <a:solidFill>
                  <a:srgbClr val="002060"/>
                </a:solidFill>
                <a:sym typeface="+mn-ea"/>
              </a:rPr>
              <a:t>在各类平台型企业从事跨境电商运营管理、数据分析等工作；</a:t>
            </a:r>
            <a:endParaRPr lang="en-US" altLang="zh-CN" sz="2100" dirty="0">
              <a:solidFill>
                <a:srgbClr val="002060"/>
              </a:solidFill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en-US" altLang="zh-CN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4. 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各类金融机构（如银行，证券公司，保险机构等）；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en-US" altLang="zh-CN" sz="2100" dirty="0">
                <a:solidFill>
                  <a:srgbClr val="002060"/>
                </a:solidFill>
                <a:sym typeface="+mn-ea"/>
              </a:rPr>
              <a:t>5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. 国际组织和政府部门、企事业单位，社会团体、科研机构与高校院所</a:t>
            </a:r>
            <a:r>
              <a:rPr lang="zh-CN" altLang="en-US" sz="2100" dirty="0">
                <a:solidFill>
                  <a:srgbClr val="002060"/>
                </a:solidFill>
                <a:sym typeface="+mn-ea"/>
              </a:rPr>
              <a:t>。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727075"/>
            <a:ext cx="2973705" cy="13938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ts val="4000"/>
              </a:lnSpc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国际经济与贸易专业</a:t>
            </a:r>
            <a:endParaRPr lang="en-US" altLang="zh-CN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国家一流专业建设点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9455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100" dirty="0">
                <a:solidFill>
                  <a:srgbClr val="002060"/>
                </a:solidFill>
              </a:rPr>
              <a:t>教学办：</a:t>
            </a:r>
            <a:r>
              <a:rPr lang="en-US" altLang="zh-CN" sz="2100" dirty="0">
                <a:solidFill>
                  <a:srgbClr val="002060"/>
                </a:solidFill>
              </a:rPr>
              <a:t>83816212</a:t>
            </a:r>
            <a:endParaRPr lang="zh-CN" altLang="en-US" sz="2100" dirty="0">
              <a:solidFill>
                <a:srgbClr val="00206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国际经贸学院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3406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770110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管理学学士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78090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000" dirty="0">
                <a:solidFill>
                  <a:schemeClr val="tx1"/>
                </a:solidFill>
              </a:rPr>
              <a:t>电子商务概论（英）、商务数据分析 、商务智能、国际物流管理 、商务网页设计与制作 、数据库原理与技术（双） 、跨境电子商务、 跨境支付与结算、网络营销（双语）、客户关系管理、电子商务项目管理、流通经济学、网络市场调研、跨境电商实训、网络经济学</a:t>
            </a:r>
            <a:r>
              <a:rPr lang="zh-CN" altLang="en-US" sz="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。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779635" cy="230759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在国内外名校继续深造攻读硕士、博士学位 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2. 在互联网企业、电商平台企业、大品牌电商部门从事</a:t>
            </a:r>
            <a:r>
              <a:rPr lang="zh-CN" altLang="zh-CN" sz="2100" dirty="0">
                <a:solidFill>
                  <a:srgbClr val="002060"/>
                </a:solidFill>
                <a:sym typeface="+mn-ea"/>
              </a:rPr>
              <a:t>电子商务运营管理、数据分析、首席数字官等工作；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en-US" altLang="zh-CN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3 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各类金融机构（如银行，证券公司，基金、保险机构等）；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en-US" altLang="zh-CN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4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. 政府机关（税务）、企事业单位，科研机关与高校院所；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lvl="1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727075"/>
            <a:ext cx="2973705" cy="124523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电子商务</a:t>
            </a:r>
            <a:endParaRPr lang="en-US" altLang="zh-CN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国家一流专业建设点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515620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（</a:t>
            </a: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0791-83816581</a:t>
            </a: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，</a:t>
            </a: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83816212</a:t>
            </a: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）</a:t>
            </a:r>
            <a:endParaRPr lang="en-US" altLang="zh-CN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fontAlgn="ctr">
              <a:lnSpc>
                <a:spcPct val="150000"/>
              </a:lnSpc>
            </a:pP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 </a:t>
            </a: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群号 </a:t>
            </a: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554345036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国际经贸学院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307778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100" dirty="0">
                <a:solidFill>
                  <a:srgbClr val="0070C0"/>
                </a:solidFill>
              </a:rPr>
              <a:t>管理学</a:t>
            </a: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学士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100" dirty="0">
                <a:solidFill>
                  <a:srgbClr val="0070C0"/>
                </a:solidFill>
                <a:sym typeface="+mn-ea"/>
              </a:rPr>
              <a:t>电子商务概论、营销管理、国际商务、国际商务战略、国际市场营销、国际项目管理、大数据与商务决策、跨国公司经营与管理、国际财务管理</a:t>
            </a:r>
            <a:r>
              <a:rPr lang="zh-CN" altLang="en-US" sz="21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等。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39"/>
            <a:ext cx="9022715" cy="2130361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继续深造攻读硕士、博士学位；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lvl="1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2. </a:t>
            </a:r>
            <a:r>
              <a:rPr lang="zh-CN" altLang="en-US" sz="2100" dirty="0">
                <a:solidFill>
                  <a:srgbClr val="002060"/>
                </a:solidFill>
                <a:sym typeface="+mn-ea"/>
              </a:rPr>
              <a:t>国际组织、政府部门和科研院所；</a:t>
            </a:r>
            <a:endParaRPr lang="zh-CN" altLang="en-US" sz="2100" dirty="0">
              <a:solidFill>
                <a:srgbClr val="002060"/>
              </a:solidFill>
              <a:sym typeface="+mn-ea"/>
            </a:endParaRPr>
          </a:p>
          <a:p>
            <a:pPr lvl="1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3. </a:t>
            </a:r>
            <a:r>
              <a:rPr lang="zh-CN" altLang="en-US" sz="2100" dirty="0">
                <a:solidFill>
                  <a:srgbClr val="002060"/>
                </a:solidFill>
                <a:sym typeface="+mn-ea"/>
              </a:rPr>
              <a:t>跨国公司、涉外企业的全球市场拓展、供应链管理、大数据决策、财务管理等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；</a:t>
            </a:r>
            <a:endParaRPr lang="en-US" altLang="zh-CN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lvl="1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zh-CN" sz="2100" dirty="0">
                <a:solidFill>
                  <a:srgbClr val="002060"/>
                </a:solidFill>
                <a:sym typeface="+mn-ea"/>
              </a:rPr>
              <a:t>4.</a:t>
            </a:r>
            <a:r>
              <a:rPr lang="zh-CN" altLang="en-US" sz="2100" dirty="0">
                <a:solidFill>
                  <a:srgbClr val="002060"/>
                </a:solidFill>
                <a:sym typeface="+mn-ea"/>
              </a:rPr>
              <a:t>各类金融机构（如银行，证券公司，保险机构等）各类金融机构（如银行，证券公司，保险机构等）。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727075"/>
            <a:ext cx="2973705" cy="124523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国际商务专业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国家一流专业建设点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（</a:t>
            </a: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83816212</a:t>
            </a: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，教学办公室）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国际经贸学院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139566"/>
            <a:ext cx="1475105" cy="2336734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经济学</a:t>
            </a: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学士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1" algn="l" defTabSz="914400" rtl="0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微观经济学、宏观经济学、政治经济学原理、计量经济学、中级微观经济学、中级宏观经济学、中国特色社会主义政治经济学、中国经济史、经济思想史、国际经济学（双语）、新制度经济学、生态经济学等</a:t>
            </a:r>
            <a:r>
              <a:rPr lang="zh-CN" altLang="en-US" sz="21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主授课程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023985" cy="2004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继续深造攻读硕士、博士学位；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2. 各类金融机构（如银行，证券公司，保险机构等）；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3. 政府机关、企事业单位，科研机关与高校院所；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4. 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经济学基础理论、应用经济学领域等理论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研究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及经济业务实务工作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504338"/>
            <a:ext cx="2973705" cy="16605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经济学专业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国家一流专业建设</a:t>
            </a:r>
            <a:r>
              <a:rPr lang="zh-CN" altLang="en-US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endParaRPr lang="en-US" altLang="zh-CN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省特色专业、省品牌专业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经济学院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49"/>
          <p:cNvSpPr/>
          <p:nvPr/>
        </p:nvSpPr>
        <p:spPr>
          <a:xfrm>
            <a:off x="6489700" y="770288"/>
            <a:ext cx="440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fontAlgn="ctr"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QQ</a:t>
            </a:r>
            <a:r>
              <a:rPr lang="zh-CN" altLang="en-US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群：</a:t>
            </a:r>
            <a:r>
              <a:rPr lang="en-US" altLang="zh-CN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571286974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025" y="770923"/>
            <a:ext cx="1339907" cy="1345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经济学</a:t>
            </a: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学士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微观经济学、宏观经济学、政治经济学原理、计量</a:t>
            </a:r>
            <a:r>
              <a:rPr lang="zh-CN" altLang="en-US" sz="2100" dirty="0">
                <a:solidFill>
                  <a:srgbClr val="0070C0"/>
                </a:solidFill>
                <a:sym typeface="+mn-ea"/>
              </a:rPr>
              <a:t>经济学、区域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经济学、国民经济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管理学、公共部门经济学、投资经济学、发展经济学（双语）、产业经济学、宏观经济运行与调控、宏观经济管理模型与方法等</a:t>
            </a:r>
            <a:r>
              <a:rPr lang="zh-CN" altLang="en-US" sz="21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主授课程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023985" cy="2004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继续深造攻读硕士、博士学位；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2. 各类金融机构（如银行，证券公司，保险机构等）；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3. 政府机关、企事业单位，科研机关与高校院所；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4. 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经济学基础理论、应用经济学领域等理论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研究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及宏观经济管理与分析实务工作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645014"/>
            <a:ext cx="2973705" cy="152209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6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国民经济管理专业</a:t>
            </a:r>
            <a:endParaRPr lang="zh-CN" altLang="en-US" sz="26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省一流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专业建设</a:t>
            </a:r>
            <a:r>
              <a:rPr lang="zh-CN" altLang="en-US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endParaRPr lang="en-US" altLang="zh-CN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省品牌专业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fontAlgn="ctr"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QQ</a:t>
            </a:r>
            <a:r>
              <a:rPr lang="zh-CN" altLang="en-US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群：</a:t>
            </a:r>
            <a:r>
              <a:rPr lang="en-US" altLang="zh-CN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571286974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经济学院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384" y="752873"/>
            <a:ext cx="1339907" cy="1345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经济学学士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1" algn="l" defTabSz="914400" rtl="0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保险学、金融学、证券投资学、国际金融、公司金融、金融计量学、金融工程、金融经济学、金融机构风险管理、固定收益证券、金融量化分析（基于python）、金融数据模拟与仿真、金融时间序列分析及主要专业课的实训等。</a:t>
            </a:r>
            <a:endParaRPr kumimoji="0" lang="zh-CN" altLang="en-US" sz="21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专业课程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023985" cy="2004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1. 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继续深造攻读硕士、博士学位；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en-US" altLang="zh-CN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      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2. </a:t>
            </a: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各类金融机构（如银行，证券公司，期货公司、基金公司等）；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3. 政府机关、金融监管部门、高校和科研院所；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4. 从事与金融工程相关的产品设计、衍生产品定价、量化投资等工作。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727075"/>
            <a:ext cx="2973705" cy="124523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金融工程专业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QQ</a:t>
            </a: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群：637290460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金融学院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经济学学士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1" algn="l" defTabSz="914400" rtl="0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保险学、财产保险、人身保险、寿险精算、保险财务管理、金融机构风险管理、保险经营管理、保险与理赔保险中介管理及主要专业课的实训等。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专业课程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023985" cy="2004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继续深造攻读硕士、博士学位；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2. 各类金融机构、保险公司以及保险经纪公司；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3. 政府机关、保险监管部门、高校和监管部门；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4. 从事与保险、风险管理相关的产品设计、</a:t>
            </a:r>
            <a:r>
              <a:rPr lang="zh-CN" altLang="en-US" sz="2100" dirty="0">
                <a:solidFill>
                  <a:srgbClr val="002060"/>
                </a:solidFill>
                <a:sym typeface="+mn-ea"/>
              </a:rPr>
              <a:t>定价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、风险管理等工作。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727075"/>
            <a:ext cx="2973705" cy="124523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保险学专业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（国家一流专业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建设点）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fontAlgn="ctr">
              <a:lnSpc>
                <a:spcPct val="150000"/>
              </a:lnSpc>
            </a:pP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QQ</a:t>
            </a: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群：637290460</a:t>
            </a:r>
            <a:endParaRPr lang="zh-CN" altLang="en-US" sz="1600" dirty="0"/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金融学院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经济学学士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金融学、国际</a:t>
            </a:r>
            <a:r>
              <a:rPr lang="zh-CN" altLang="en-US" sz="2100" dirty="0">
                <a:solidFill>
                  <a:srgbClr val="0070C0"/>
                </a:solidFill>
                <a:sym typeface="+mn-ea"/>
              </a:rPr>
              <a:t>金融、保险学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、</a:t>
            </a:r>
            <a:r>
              <a:rPr lang="zh-CN" altLang="zh-CN" sz="2100" dirty="0" smtClean="0">
                <a:solidFill>
                  <a:srgbClr val="0070C0"/>
                </a:solidFill>
              </a:rPr>
              <a:t>证券投资</a:t>
            </a:r>
            <a:r>
              <a:rPr lang="zh-CN" altLang="zh-CN" sz="2100" dirty="0">
                <a:solidFill>
                  <a:srgbClr val="0070C0"/>
                </a:solidFill>
              </a:rPr>
              <a:t>学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、</a:t>
            </a:r>
            <a:r>
              <a:rPr lang="zh-CN" altLang="en-US" sz="2100" dirty="0">
                <a:solidFill>
                  <a:srgbClr val="0070C0"/>
                </a:solidFill>
                <a:sym typeface="+mn-ea"/>
              </a:rPr>
              <a:t>国际金融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实务</a:t>
            </a:r>
            <a:r>
              <a:rPr lang="zh-CN" altLang="en-US" sz="2100" dirty="0">
                <a:solidFill>
                  <a:srgbClr val="0070C0"/>
                </a:solidFill>
                <a:sym typeface="+mn-ea"/>
              </a:rPr>
              <a:t>、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金融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企业会计、公司金融、商业银行管理、国际结算、</a:t>
            </a:r>
            <a:r>
              <a:rPr lang="zh-CN" altLang="en-US" sz="21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金融机构风险管理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、</a:t>
            </a:r>
            <a:r>
              <a:rPr lang="zh-CN" altLang="zh-CN" sz="2100" dirty="0" smtClean="0">
                <a:solidFill>
                  <a:srgbClr val="0070C0"/>
                </a:solidFill>
              </a:rPr>
              <a:t>证券投资</a:t>
            </a:r>
            <a:r>
              <a:rPr lang="zh-CN" altLang="en-US" sz="2100" dirty="0" smtClean="0">
                <a:solidFill>
                  <a:srgbClr val="0070C0"/>
                </a:solidFill>
              </a:rPr>
              <a:t>技术分析、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中央银行学及</a:t>
            </a:r>
            <a:r>
              <a:rPr lang="zh-CN" altLang="en-US" sz="21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主要专业课的实训等。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专业课程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023985" cy="2004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继续深造攻读硕士、博士学位；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2. 各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类商业银行、投资银行、证券公司以及基金公司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3. 政府机关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、政策性金融机构、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高校和监管部门；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4. 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从事证券分析、</a:t>
            </a:r>
            <a:r>
              <a:rPr lang="zh-CN" altLang="en-US" sz="2100" dirty="0" smtClean="0">
                <a:solidFill>
                  <a:srgbClr val="002060"/>
                </a:solidFill>
                <a:sym typeface="+mn-ea"/>
              </a:rPr>
              <a:t>投资管理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、金融产品设计和风险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管理等工作。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727075"/>
            <a:ext cx="2973705" cy="124523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金融学</a:t>
            </a: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专业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（国家一流专业建设点）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fontAlgn="ctr">
              <a:lnSpc>
                <a:spcPct val="150000"/>
              </a:lnSpc>
            </a:pP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QQ</a:t>
            </a: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群</a:t>
            </a:r>
            <a:r>
              <a:rPr lang="zh-CN" altLang="en-US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：</a:t>
            </a:r>
            <a:r>
              <a:rPr lang="en-US" altLang="zh-CN" sz="16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637290460</a:t>
            </a:r>
            <a:endParaRPr lang="zh-CN" altLang="en-US" sz="1600" dirty="0"/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金融学院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100" dirty="0">
                <a:solidFill>
                  <a:srgbClr val="0070C0"/>
                </a:solidFill>
              </a:rPr>
              <a:t>经济</a:t>
            </a: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学学士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1" algn="l" defTabSz="914400" rtl="0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统计学</a:t>
            </a:r>
            <a:r>
              <a:rPr lang="en-US" altLang="zh-CN" sz="21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II</a:t>
            </a:r>
            <a:r>
              <a:rPr lang="zh-CN" altLang="en-US" sz="21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、多元统计分析、国民经济核算、经济统计计量模型、时间序列分析、</a:t>
            </a:r>
            <a:r>
              <a:rPr lang="en-US" altLang="zh-CN" sz="21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Python</a:t>
            </a:r>
            <a:r>
              <a:rPr lang="zh-CN" altLang="en-US" sz="21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数据分析基础、宏观经济统计分析、金融统计、企业经营统计学、网络调查与信息处理等。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023985" cy="2004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继续深造攻读硕士、博士学位；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2. 各类金融机构（如银行，证券公司，保险机构等）；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3. 政府机关、企事业单位，科研机关与高校院所；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4. 统计数据分析、统计数据处理等方面的理论研究及实务操作性的工作。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439487" y="727075"/>
            <a:ext cx="3050214" cy="124523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经济统计学专业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国家一流专业建设点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0791-83816916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统计学院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管理学学士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1" algn="l" defTabSz="914400" rtl="0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管理学原理、西方经济学、人力资源管理、组织行为学、员工招聘管理、员工培训管理、绩效管理（双语）、薪酬管理、企业劳动关系管理、人际关系技能与应用、人力数据分析、人力资源管理实践前沿、人力资源管理研究方法等。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023985" cy="2004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1. 继续深造攻读硕士、博士学位；</a:t>
            </a:r>
            <a:endParaRPr kumimoji="0" lang="zh-CN" altLang="en-US" sz="2100" b="0" i="0" u="none" strike="noStrike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2. 政府机关、事业单位、国内外企业的人力资源管理工作。</a:t>
            </a:r>
            <a:endParaRPr kumimoji="0" lang="zh-CN" altLang="en-US" sz="2100" b="0" i="0" u="none" strike="noStrike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3</a:t>
            </a:r>
            <a:r>
              <a:rPr kumimoji="0" lang="zh-CN" altLang="en-US" sz="2100" b="0" i="0" u="none" strike="noStrike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 人力资源服务业咨询、创业和服务等工作</a:t>
            </a: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。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727075"/>
            <a:ext cx="2973705" cy="9683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人力资源管理专业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国家级一流专业建设点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0791-83816559  </a:t>
            </a: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陶老师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工商管理学院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9540" y="27305"/>
            <a:ext cx="11991975" cy="699770"/>
            <a:chOff x="0" y="0"/>
            <a:chExt cx="9144000" cy="69977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0"/>
              <a:ext cx="9144000" cy="699770"/>
              <a:chOff x="0" y="0"/>
              <a:chExt cx="14400" cy="110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0"/>
                <a:ext cx="14400" cy="11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7660" y="25"/>
                <a:ext cx="4985" cy="918"/>
                <a:chOff x="6788" y="28"/>
                <a:chExt cx="4398" cy="753"/>
              </a:xfrm>
            </p:grpSpPr>
            <p:pic>
              <p:nvPicPr>
                <p:cNvPr id="11" name="Picture 10" descr="mba标识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788" y="151"/>
                  <a:ext cx="1818" cy="5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" name="图片 11" descr="微信图片_20191019163719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8684" y="28"/>
                  <a:ext cx="819" cy="753"/>
                </a:xfrm>
                <a:prstGeom prst="rect">
                  <a:avLst/>
                </a:prstGeom>
              </p:spPr>
            </p:pic>
            <p:pic>
              <p:nvPicPr>
                <p:cNvPr id="13" name="图片 12" descr="AACSB-logo-member-color-RGB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9684" y="102"/>
                  <a:ext cx="1502" cy="64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6" name="Picture 2" descr="C:\Users\Lenovo\Desktop\微信图片_2020101508251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116" y="20311"/>
              <a:ext cx="4427984" cy="66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100" dirty="0">
                <a:solidFill>
                  <a:srgbClr val="0070C0"/>
                </a:solidFill>
              </a:rPr>
              <a:t>理</a:t>
            </a: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学学士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1" algn="l" defTabSz="914400" rtl="0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概率论基础、常微分方程、</a:t>
            </a:r>
            <a:r>
              <a:rPr lang="en-US" altLang="zh-CN" sz="21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C</a:t>
            </a:r>
            <a:r>
              <a:rPr lang="zh-CN" altLang="en-US" sz="21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语言设计（统计）、数理统计、多元统计分析、回归分析、</a:t>
            </a:r>
            <a:r>
              <a:rPr lang="en-US" altLang="zh-CN" sz="21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R</a:t>
            </a:r>
            <a:r>
              <a:rPr lang="zh-CN" altLang="en-US" sz="21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语言、时间序列分析、统计机器学习、随机过程、神经网络与深度学习、非参数统计等。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023985" cy="2004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继续深造攻读硕士、博士学位；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2. 各类金融机构（如银行，证券公司，保险机构等）</a:t>
            </a:r>
            <a:r>
              <a:rPr lang="zh-CN" altLang="en-US" sz="2100" dirty="0">
                <a:solidFill>
                  <a:srgbClr val="002060"/>
                </a:solidFill>
                <a:sym typeface="+mn-ea"/>
              </a:rPr>
              <a:t>、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 政府机关、企事业单位等；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4. 各类数据分析、数据处理等方面的理论研究及实务操作性的工作。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439487" y="727075"/>
            <a:ext cx="3050214" cy="124523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应用统计学专业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国家一流专业建设点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0791-83816916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统计学院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理学</a:t>
            </a: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学士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数学分析（</a:t>
            </a:r>
            <a:r>
              <a:rPr lang="en-US" altLang="zh-CN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I</a:t>
            </a:r>
            <a:r>
              <a:rPr lang="zh-CN" altLang="zh-CN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、</a:t>
            </a:r>
            <a:r>
              <a:rPr lang="en-US" altLang="zh-CN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II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、</a:t>
            </a:r>
            <a:r>
              <a:rPr lang="en-US" altLang="zh-CN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III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）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、</a:t>
            </a:r>
            <a:r>
              <a:rPr lang="zh-CN" altLang="en-US" sz="2100" dirty="0">
                <a:solidFill>
                  <a:srgbClr val="0070C0"/>
                </a:solidFill>
                <a:sym typeface="+mn-ea"/>
              </a:rPr>
              <a:t>微分方程、数值计算方法、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复变函数、</a:t>
            </a:r>
            <a:r>
              <a:rPr lang="zh-CN" altLang="en-US" sz="2100" dirty="0">
                <a:solidFill>
                  <a:srgbClr val="0070C0"/>
                </a:solidFill>
                <a:sym typeface="+mn-ea"/>
              </a:rPr>
              <a:t>管理统计学、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计量</a:t>
            </a:r>
            <a:r>
              <a:rPr lang="zh-CN" altLang="en-US" sz="2100" dirty="0">
                <a:solidFill>
                  <a:srgbClr val="0070C0"/>
                </a:solidFill>
                <a:sym typeface="+mn-ea"/>
              </a:rPr>
              <a:t>经济学（</a:t>
            </a:r>
            <a:r>
              <a:rPr lang="en-US" altLang="zh-CN" sz="2100" dirty="0">
                <a:solidFill>
                  <a:srgbClr val="0070C0"/>
                </a:solidFill>
                <a:sym typeface="+mn-ea"/>
              </a:rPr>
              <a:t>I</a:t>
            </a:r>
            <a:r>
              <a:rPr lang="zh-CN" altLang="en-US" sz="2100" dirty="0">
                <a:solidFill>
                  <a:srgbClr val="0070C0"/>
                </a:solidFill>
                <a:sym typeface="+mn-ea"/>
              </a:rPr>
              <a:t>、</a:t>
            </a:r>
            <a:r>
              <a:rPr lang="en-US" altLang="zh-CN" sz="2100" dirty="0">
                <a:solidFill>
                  <a:srgbClr val="0070C0"/>
                </a:solidFill>
                <a:sym typeface="+mn-ea"/>
              </a:rPr>
              <a:t>II</a:t>
            </a:r>
            <a:r>
              <a:rPr lang="zh-CN" altLang="en-US" sz="2100" dirty="0">
                <a:solidFill>
                  <a:srgbClr val="0070C0"/>
                </a:solidFill>
                <a:sym typeface="+mn-ea"/>
              </a:rPr>
              <a:t>）</a:t>
            </a:r>
            <a:r>
              <a:rPr lang="zh-CN" altLang="en-US" sz="2100" dirty="0">
                <a:solidFill>
                  <a:srgbClr val="0070C0"/>
                </a:solidFill>
                <a:sym typeface="+mn-ea"/>
              </a:rPr>
              <a:t>、运筹学、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博弈论、经济数学模型与仿真、数据结构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、数据库原理与技术、数学建模、数据挖掘。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023985" cy="2004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1</a:t>
            </a:r>
            <a:r>
              <a:rPr lang="zh-CN" altLang="en-US" sz="2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. 计算机软件或互联网行业（主要从事算法设计、数据分析等</a:t>
            </a:r>
            <a:r>
              <a:rPr lang="zh-CN" altLang="en-US" sz="2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）；</a:t>
            </a:r>
            <a:endParaRPr lang="zh-CN" altLang="en-US" sz="2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002060"/>
                </a:solidFill>
                <a:sym typeface="+mn-ea"/>
              </a:rPr>
              <a:t>2</a:t>
            </a:r>
            <a:r>
              <a:rPr lang="zh-CN" altLang="en-US" sz="2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. </a:t>
            </a:r>
            <a:r>
              <a:rPr lang="zh-CN" altLang="en-US" sz="2000">
                <a:solidFill>
                  <a:srgbClr val="002060"/>
                </a:solidFill>
                <a:sym typeface="+mn-ea"/>
              </a:rPr>
              <a:t>经济、金融、政府</a:t>
            </a:r>
            <a:r>
              <a:rPr lang="zh-CN" altLang="en-US" sz="2000" smtClean="0">
                <a:solidFill>
                  <a:srgbClr val="002060"/>
                </a:solidFill>
                <a:sym typeface="+mn-ea"/>
              </a:rPr>
              <a:t>部门</a:t>
            </a:r>
            <a:r>
              <a:rPr lang="zh-CN" altLang="en-US" sz="2000" dirty="0" smtClean="0">
                <a:solidFill>
                  <a:srgbClr val="002060"/>
                </a:solidFill>
                <a:sym typeface="+mn-ea"/>
              </a:rPr>
              <a:t>从事数据分析与管理</a:t>
            </a:r>
            <a:r>
              <a:rPr lang="zh-CN" altLang="en-US" sz="2000" smtClean="0">
                <a:solidFill>
                  <a:srgbClr val="002060"/>
                </a:solidFill>
                <a:sym typeface="+mn-ea"/>
              </a:rPr>
              <a:t>工作（主要</a:t>
            </a:r>
            <a:r>
              <a:rPr lang="zh-CN" altLang="en-US" sz="2000" dirty="0" smtClean="0">
                <a:solidFill>
                  <a:srgbClr val="002060"/>
                </a:solidFill>
                <a:sym typeface="+mn-ea"/>
              </a:rPr>
              <a:t>依赖于江财信计专业的经济计量特色）</a:t>
            </a:r>
            <a:r>
              <a:rPr lang="zh-CN" altLang="en-US" sz="2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；</a:t>
            </a:r>
            <a:endParaRPr lang="zh-CN" altLang="en-US" sz="2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lvl="1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zh-CN" sz="2000" dirty="0">
                <a:solidFill>
                  <a:srgbClr val="002060"/>
                </a:solidFill>
              </a:rPr>
              <a:t>3</a:t>
            </a:r>
            <a:r>
              <a:rPr lang="zh-CN" altLang="en-US" sz="2000" dirty="0" smtClean="0">
                <a:solidFill>
                  <a:srgbClr val="002060"/>
                </a:solidFill>
              </a:rPr>
              <a:t>. </a:t>
            </a:r>
            <a:r>
              <a:rPr lang="zh-CN" altLang="en-US" sz="2000" dirty="0" smtClean="0">
                <a:solidFill>
                  <a:srgbClr val="002060"/>
                </a:solidFill>
                <a:sym typeface="+mn-ea"/>
              </a:rPr>
              <a:t>有利于攻读</a:t>
            </a:r>
            <a:r>
              <a:rPr lang="zh-CN" altLang="en-US" sz="2000" dirty="0">
                <a:solidFill>
                  <a:srgbClr val="002060"/>
                </a:solidFill>
                <a:sym typeface="+mn-ea"/>
              </a:rPr>
              <a:t>硕士、</a:t>
            </a:r>
            <a:r>
              <a:rPr lang="zh-CN" altLang="en-US" sz="2000" dirty="0" smtClean="0">
                <a:solidFill>
                  <a:srgbClr val="002060"/>
                </a:solidFill>
                <a:sym typeface="+mn-ea"/>
              </a:rPr>
              <a:t>博士学位（该专业强调扎实的数学基础和数学思维能力）。</a:t>
            </a:r>
            <a:endParaRPr kumimoji="0" lang="zh-CN" altLang="en-US" sz="2000" b="0" i="0" u="none" strike="noStrike" kern="1200" cap="none" spc="0" normalizeH="0" baseline="0" dirty="0" smtClean="0">
              <a:solidFill>
                <a:srgbClr val="002060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6630" y="795655"/>
            <a:ext cx="2973705" cy="10604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信息与计算科学专业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国家一流专业建设点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电话：</a:t>
            </a:r>
            <a:r>
              <a:rPr lang="en-US" altLang="zh-CN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83983860</a:t>
            </a:r>
            <a:endParaRPr lang="en-US" altLang="zh-CN" sz="1600" b="1" dirty="0" smtClean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QQ </a:t>
            </a:r>
            <a:r>
              <a:rPr lang="zh-CN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群：</a:t>
            </a: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457710661</a:t>
            </a:r>
            <a:endParaRPr lang="en-US" altLang="zh-CN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 smtClean="0">
                <a:solidFill>
                  <a:srgbClr val="0070C0"/>
                </a:solidFill>
              </a:rPr>
              <a:t>信息管理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学院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管理学学士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1" algn="l" defTabSz="914400" rtl="0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程序设计语言、学科专业导论、人工智能基础、管理信息系统、商务智能、数据库系统原理及应用、数据结构、操作系统、</a:t>
            </a:r>
            <a:r>
              <a:rPr lang="en-US" altLang="zh-CN" sz="21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Java</a:t>
            </a:r>
            <a:r>
              <a:rPr lang="zh-CN" altLang="en-US" sz="21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开发技术、信息系统分析与设计、计算机网络等。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023985" cy="198247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1" algn="l" defTabSz="914400" rtl="0" fontAlgn="base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lang="zh-CN" altLang="en-US" sz="2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继续深造攻读硕士、博士学位；</a:t>
            </a:r>
            <a:endParaRPr lang="zh-CN" altLang="en-US" sz="200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0" lvl="1" fontAlgn="base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2. 金融科技部门(如银行，证券，保险等机构信息中心）或金融科技公司(如蚂蚁金服、微众银行、陆金所)；</a:t>
            </a:r>
            <a:endParaRPr lang="zh-CN" altLang="en-US" sz="200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0" marR="0" lvl="1" algn="l" defTabSz="914400" rtl="0" fontAlgn="base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3. 政府机关、企事业单位，科研机关与高校院所的信息中心；</a:t>
            </a:r>
            <a:endParaRPr lang="zh-CN" altLang="en-US" sz="200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0" marR="0" lvl="1" algn="l" defTabSz="914400" rtl="0" fontAlgn="base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4. 信息系统开发、运行和维护，用IT技术推动金融智能，用IS理论和方法创新金融产品及服务等工作。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727075"/>
            <a:ext cx="2973705" cy="149161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信息管理与信息系统专业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国家一流专业建设点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QQ </a:t>
            </a:r>
            <a:r>
              <a:rPr lang="zh-CN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群：</a:t>
            </a: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457710661</a:t>
            </a:r>
            <a:endParaRPr lang="en-US" altLang="zh-CN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>
                <a:solidFill>
                  <a:srgbClr val="0070C0"/>
                </a:solidFill>
              </a:rPr>
              <a:t>信息管理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学院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理学学士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1" algn="l" defTabSz="914400" rtl="0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数据挖掘、机器学习、大数据管理技术、算法设计与分析、并行与分布式计算、金融数据分析、量化投资分析、数字图像处理、经济数学模型与仿真、最优化理论与算法、数据分析软件应用、专业实习实训等。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023985" cy="2004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lang="zh-CN" altLang="en-US" sz="2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继续深造攻读硕士、博士学位；</a:t>
            </a:r>
            <a:endParaRPr lang="zh-CN" altLang="en-US" sz="2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2. 各类金融机构（如银行，证券公司，保险机构等）；</a:t>
            </a:r>
            <a:endParaRPr lang="zh-CN" altLang="en-US" sz="2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3. 工商企业、政府部门、高校与科研院所；</a:t>
            </a:r>
            <a:endParaRPr lang="zh-CN" altLang="en-US" sz="2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lvl="1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000" dirty="0">
                <a:solidFill>
                  <a:srgbClr val="002060"/>
                </a:solidFill>
                <a:sym typeface="+mn-ea"/>
              </a:rPr>
              <a:t>4. </a:t>
            </a:r>
            <a:r>
              <a:rPr lang="zh-CN" altLang="zh-CN" sz="2000" dirty="0">
                <a:solidFill>
                  <a:srgbClr val="002060"/>
                </a:solidFill>
              </a:rPr>
              <a:t>面向金融、商务、工业和政府政务</a:t>
            </a:r>
            <a:r>
              <a:rPr lang="zh-CN" altLang="en-US" sz="2000" dirty="0">
                <a:solidFill>
                  <a:srgbClr val="002060"/>
                </a:solidFill>
              </a:rPr>
              <a:t>等不同行业的大数据</a:t>
            </a:r>
            <a:r>
              <a:rPr lang="zh-CN" altLang="zh-CN" sz="2000" dirty="0">
                <a:solidFill>
                  <a:srgbClr val="002060"/>
                </a:solidFill>
              </a:rPr>
              <a:t>处理、分析</a:t>
            </a:r>
            <a:r>
              <a:rPr lang="zh-CN" altLang="en-US" sz="2000" dirty="0">
                <a:solidFill>
                  <a:srgbClr val="002060"/>
                </a:solidFill>
              </a:rPr>
              <a:t>与</a:t>
            </a:r>
            <a:r>
              <a:rPr lang="zh-CN" altLang="zh-CN" sz="2000" dirty="0">
                <a:solidFill>
                  <a:srgbClr val="002060"/>
                </a:solidFill>
              </a:rPr>
              <a:t>应用</a:t>
            </a:r>
            <a:r>
              <a:rPr lang="zh-CN" altLang="en-US" sz="2000" dirty="0">
                <a:solidFill>
                  <a:srgbClr val="002060"/>
                </a:solidFill>
              </a:rPr>
              <a:t>需求，</a:t>
            </a:r>
            <a:r>
              <a:rPr lang="zh-CN" altLang="zh-CN" sz="2000" dirty="0">
                <a:solidFill>
                  <a:srgbClr val="002060"/>
                </a:solidFill>
              </a:rPr>
              <a:t>从事数据分析与管理决策工作</a:t>
            </a:r>
            <a:r>
              <a:rPr lang="zh-CN" altLang="en-US" sz="2000" dirty="0">
                <a:solidFill>
                  <a:srgbClr val="002060"/>
                </a:solidFill>
              </a:rPr>
              <a:t>的数据分析师与数据科学家</a:t>
            </a:r>
            <a:r>
              <a:rPr lang="zh-CN" altLang="en-US" sz="2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364865" y="683895"/>
            <a:ext cx="3250565" cy="15068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数据科学与大数据技术专业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智能量化与价值投资</a:t>
            </a:r>
            <a:r>
              <a:rPr lang="en-US" altLang="zh-CN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en-US" altLang="zh-CN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buFont typeface="Wingdings" panose="05000000000000000000" pitchFamily="2" charset="2"/>
              <a:buNone/>
            </a:pPr>
            <a:r>
              <a:rPr lang="zh-CN" altLang="zh-CN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产教融合实验班</a:t>
            </a:r>
            <a:endParaRPr lang="zh-CN" altLang="zh-CN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marL="0"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  QQ </a:t>
            </a:r>
            <a:r>
              <a:rPr lang="zh-CN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群：</a:t>
            </a: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457710661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>
                <a:solidFill>
                  <a:srgbClr val="0070C0"/>
                </a:solidFill>
              </a:rPr>
              <a:t>信息管理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学院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100" dirty="0">
                <a:solidFill>
                  <a:srgbClr val="0070C0"/>
                </a:solidFill>
              </a:rPr>
              <a:t>工</a:t>
            </a:r>
            <a:r>
              <a: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</a:t>
            </a: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学士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just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zh-CN" sz="2000" dirty="0">
                <a:solidFill>
                  <a:srgbClr val="0070C0"/>
                </a:solidFill>
              </a:rPr>
              <a:t>程序设计</a:t>
            </a:r>
            <a:r>
              <a:rPr lang="zh-CN" altLang="zh-CN" sz="2000" dirty="0">
                <a:solidFill>
                  <a:srgbClr val="0070C0"/>
                </a:solidFill>
              </a:rPr>
              <a:t>基础</a:t>
            </a:r>
            <a:r>
              <a:rPr lang="zh-CN" altLang="en-US" sz="2000" dirty="0">
                <a:solidFill>
                  <a:srgbClr val="0070C0"/>
                </a:solidFill>
              </a:rPr>
              <a:t>、</a:t>
            </a:r>
            <a:r>
              <a:rPr lang="zh-CN" altLang="zh-CN" sz="2000" dirty="0">
                <a:solidFill>
                  <a:srgbClr val="0070C0"/>
                </a:solidFill>
              </a:rPr>
              <a:t>面向对象程序设计</a:t>
            </a:r>
            <a:r>
              <a:rPr lang="en-US" altLang="zh-CN" sz="2000" dirty="0">
                <a:solidFill>
                  <a:srgbClr val="0070C0"/>
                </a:solidFill>
              </a:rPr>
              <a:t>(</a:t>
            </a:r>
            <a:r>
              <a:rPr lang="zh-CN" altLang="zh-CN" sz="2000" dirty="0">
                <a:solidFill>
                  <a:srgbClr val="0070C0"/>
                </a:solidFill>
              </a:rPr>
              <a:t>双语</a:t>
            </a:r>
            <a:r>
              <a:rPr lang="en-US" altLang="zh-CN" sz="2000" dirty="0">
                <a:solidFill>
                  <a:srgbClr val="0070C0"/>
                </a:solidFill>
              </a:rPr>
              <a:t>)</a:t>
            </a:r>
            <a:r>
              <a:rPr lang="zh-CN" altLang="en-US" sz="2000" dirty="0">
                <a:solidFill>
                  <a:srgbClr val="0070C0"/>
                </a:solidFill>
              </a:rPr>
              <a:t>、</a:t>
            </a:r>
            <a:r>
              <a:rPr lang="zh-CN" altLang="zh-CN" sz="2000" dirty="0">
                <a:solidFill>
                  <a:srgbClr val="0070C0"/>
                </a:solidFill>
              </a:rPr>
              <a:t>数据结构与</a:t>
            </a:r>
            <a:r>
              <a:rPr lang="zh-CN" altLang="zh-CN" sz="2000" dirty="0">
                <a:solidFill>
                  <a:srgbClr val="0070C0"/>
                </a:solidFill>
              </a:rPr>
              <a:t>算法</a:t>
            </a:r>
            <a:r>
              <a:rPr lang="zh-CN" altLang="en-US" sz="2000" dirty="0">
                <a:solidFill>
                  <a:srgbClr val="0070C0"/>
                </a:solidFill>
              </a:rPr>
              <a:t>、</a:t>
            </a:r>
            <a:r>
              <a:rPr lang="zh-CN" altLang="zh-CN" sz="2000" dirty="0">
                <a:solidFill>
                  <a:srgbClr val="0070C0"/>
                </a:solidFill>
              </a:rPr>
              <a:t>计算机组成</a:t>
            </a:r>
            <a:r>
              <a:rPr lang="zh-CN" altLang="zh-CN" sz="2000" dirty="0">
                <a:solidFill>
                  <a:srgbClr val="0070C0"/>
                </a:solidFill>
              </a:rPr>
              <a:t>原理</a:t>
            </a:r>
            <a:r>
              <a:rPr lang="zh-CN" altLang="en-US" sz="2000" dirty="0">
                <a:solidFill>
                  <a:srgbClr val="0070C0"/>
                </a:solidFill>
              </a:rPr>
              <a:t>、</a:t>
            </a:r>
            <a:r>
              <a:rPr lang="zh-CN" altLang="zh-CN" sz="2000" dirty="0">
                <a:solidFill>
                  <a:srgbClr val="0070C0"/>
                </a:solidFill>
              </a:rPr>
              <a:t>计算机网络</a:t>
            </a:r>
            <a:r>
              <a:rPr lang="zh-CN" altLang="en-US" sz="2000" dirty="0">
                <a:solidFill>
                  <a:srgbClr val="0070C0"/>
                </a:solidFill>
              </a:rPr>
              <a:t>、</a:t>
            </a:r>
            <a:r>
              <a:rPr lang="zh-CN" altLang="zh-CN" sz="2000" dirty="0">
                <a:solidFill>
                  <a:srgbClr val="0070C0"/>
                </a:solidFill>
              </a:rPr>
              <a:t>操作系统</a:t>
            </a:r>
            <a:r>
              <a:rPr lang="zh-CN" altLang="zh-CN" sz="2000" dirty="0">
                <a:solidFill>
                  <a:srgbClr val="0070C0"/>
                </a:solidFill>
              </a:rPr>
              <a:t>原理</a:t>
            </a:r>
            <a:r>
              <a:rPr lang="zh-CN" altLang="en-US" sz="2000" dirty="0">
                <a:solidFill>
                  <a:srgbClr val="0070C0"/>
                </a:solidFill>
              </a:rPr>
              <a:t>、</a:t>
            </a:r>
            <a:r>
              <a:rPr lang="zh-CN" altLang="zh-CN" sz="2000" dirty="0">
                <a:solidFill>
                  <a:srgbClr val="0070C0"/>
                </a:solidFill>
              </a:rPr>
              <a:t>数据库系统</a:t>
            </a:r>
            <a:r>
              <a:rPr lang="zh-CN" altLang="zh-CN" sz="2000" dirty="0">
                <a:solidFill>
                  <a:srgbClr val="0070C0"/>
                </a:solidFill>
              </a:rPr>
              <a:t>原理</a:t>
            </a:r>
            <a:r>
              <a:rPr lang="zh-CN" altLang="en-US" sz="2000" dirty="0">
                <a:solidFill>
                  <a:srgbClr val="0070C0"/>
                </a:solidFill>
              </a:rPr>
              <a:t>、</a:t>
            </a:r>
            <a:r>
              <a:rPr lang="zh-CN" altLang="zh-CN" sz="2000" dirty="0">
                <a:solidFill>
                  <a:srgbClr val="0070C0"/>
                </a:solidFill>
              </a:rPr>
              <a:t>软件工程</a:t>
            </a:r>
            <a:r>
              <a:rPr lang="zh-CN" altLang="en-US" sz="2000" dirty="0">
                <a:solidFill>
                  <a:srgbClr val="0070C0"/>
                </a:solidFill>
              </a:rPr>
              <a:t>、</a:t>
            </a:r>
            <a:r>
              <a:rPr lang="en-US" altLang="zh-CN" sz="2000" dirty="0">
                <a:solidFill>
                  <a:srgbClr val="0070C0"/>
                </a:solidFill>
              </a:rPr>
              <a:t>Python</a:t>
            </a:r>
            <a:r>
              <a:rPr lang="zh-CN" altLang="zh-CN" sz="2000" dirty="0">
                <a:solidFill>
                  <a:srgbClr val="0070C0"/>
                </a:solidFill>
              </a:rPr>
              <a:t>数据分析实践</a:t>
            </a:r>
            <a:r>
              <a:rPr lang="zh-CN" altLang="en-US" sz="2000" dirty="0">
                <a:solidFill>
                  <a:srgbClr val="0070C0"/>
                </a:solidFill>
                <a:sym typeface="+mn-ea"/>
              </a:rPr>
              <a:t>等</a:t>
            </a:r>
            <a:r>
              <a:rPr lang="zh-CN" altLang="en-US" sz="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023985" cy="219265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1" algn="just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en-US" altLang="zh-CN" sz="2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继续深造攻读硕士、博士学位；</a:t>
            </a:r>
            <a:endParaRPr lang="en-US" altLang="zh-CN" sz="200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R="0" lvl="1" algn="just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各类金融机构（如银行，证券公司，保险机构等）；</a:t>
            </a:r>
            <a:endParaRPr lang="en-US" altLang="zh-CN" sz="200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R="0" lvl="1" algn="just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 政府机关、企事业单位，科研机关与高校院所；</a:t>
            </a:r>
            <a:endParaRPr lang="en-US" altLang="zh-CN" sz="200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R="0" lvl="1" algn="just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 软件开发工程师、网络与计算机系统管理员、计算机网络构建师、计算机系统分析员、数据库管理员、信息安全分析员、数据分析师等工作。</a:t>
            </a:r>
            <a:endParaRPr lang="en-US" altLang="zh-CN" sz="200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727075"/>
            <a:ext cx="2973705" cy="13709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计算机科学与技术专业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marL="0"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     QQ </a:t>
            </a:r>
            <a:r>
              <a:rPr lang="zh-CN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群：</a:t>
            </a: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457710661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信息管理学院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1960" y="4345941"/>
            <a:ext cx="1433195" cy="2192654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管理学学士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1" algn="l" defTabSz="914400" rtl="0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工程经济学、工程项目管理、工程合同与招投标（双语）、工程造价管理、建筑制图与识图、</a:t>
            </a:r>
            <a:r>
              <a:rPr lang="en-US" altLang="zh-CN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BIM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技术应用基础、工程力学、工程施工、工程估价、建筑材料、房屋建筑学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、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工程建设法规与国际惯例、建筑安装工程估价、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工程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造价软件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应用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023985" cy="2004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继续深造攻读硕士、博士学位；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en-US" altLang="zh-CN" sz="2100" dirty="0" smtClean="0">
                <a:solidFill>
                  <a:srgbClr val="002060"/>
                </a:solidFill>
                <a:sym typeface="+mn-ea"/>
              </a:rPr>
              <a:t>2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. 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政府机关、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企事业单位</a:t>
            </a:r>
            <a:r>
              <a:rPr lang="zh-CN" altLang="en-US" sz="2100" dirty="0" smtClean="0">
                <a:solidFill>
                  <a:srgbClr val="002060"/>
                </a:solidFill>
                <a:sym typeface="+mn-ea"/>
              </a:rPr>
              <a:t>和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教育、科研</a:t>
            </a:r>
            <a:r>
              <a:rPr lang="zh-CN" altLang="en-US" sz="2100" dirty="0" smtClean="0">
                <a:solidFill>
                  <a:srgbClr val="002060"/>
                </a:solidFill>
                <a:sym typeface="+mn-ea"/>
              </a:rPr>
              <a:t>机构从事财政投资评审、项目可行性研究、工程审计、工程咨询、投资管控等相关工作；</a:t>
            </a:r>
            <a:endParaRPr lang="en-US" altLang="zh-CN" sz="2100" dirty="0" smtClean="0">
              <a:solidFill>
                <a:srgbClr val="002060"/>
              </a:solidFill>
              <a:sym typeface="+mn-ea"/>
            </a:endParaRPr>
          </a:p>
          <a:p>
            <a:pPr lvl="1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zh-CN" sz="2100" dirty="0" smtClean="0">
                <a:solidFill>
                  <a:srgbClr val="002060"/>
                </a:solidFill>
                <a:sym typeface="+mn-ea"/>
              </a:rPr>
              <a:t>3</a:t>
            </a:r>
            <a:r>
              <a:rPr lang="zh-CN" altLang="en-US" sz="2100" dirty="0" smtClean="0">
                <a:solidFill>
                  <a:srgbClr val="002060"/>
                </a:solidFill>
                <a:sym typeface="+mn-ea"/>
              </a:rPr>
              <a:t>. 各类金融机构从事工程造价咨询、评估和投资估算等相关工作；</a:t>
            </a:r>
            <a:endParaRPr lang="zh-CN" altLang="en-US" sz="2100" dirty="0" smtClean="0">
              <a:solidFill>
                <a:srgbClr val="002060"/>
              </a:solidFill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4.</a:t>
            </a:r>
            <a:r>
              <a:rPr kumimoji="0" lang="en-US" altLang="zh-CN" sz="2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kumimoji="0" lang="zh-CN" altLang="en-US" sz="2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各类</a:t>
            </a:r>
            <a:r>
              <a:rPr lang="zh-CN" altLang="en-US" sz="2100" dirty="0" smtClean="0">
                <a:solidFill>
                  <a:srgbClr val="002060"/>
                </a:solidFill>
                <a:sym typeface="+mn-ea"/>
              </a:rPr>
              <a:t>工程设计、施工、监理、造价咨询企业从事项目管理工作。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727075"/>
            <a:ext cx="2973705" cy="124523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工程管理专业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国家一流专业建设点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（手机：</a:t>
            </a:r>
            <a:r>
              <a:rPr lang="en-US" altLang="zh-CN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18970093517</a:t>
            </a:r>
            <a:r>
              <a:rPr lang="zh-CN" altLang="en-US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；</a:t>
            </a:r>
            <a:r>
              <a:rPr lang="en-US" altLang="zh-CN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QQ</a:t>
            </a:r>
            <a:r>
              <a:rPr lang="zh-CN" altLang="en-US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：</a:t>
            </a:r>
            <a:r>
              <a:rPr lang="en-US" altLang="zh-CN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49255076</a:t>
            </a:r>
            <a:r>
              <a:rPr lang="zh-CN" altLang="en-US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）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旅游与城市管理学院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100" dirty="0" smtClean="0">
                <a:solidFill>
                  <a:srgbClr val="0070C0"/>
                </a:solidFill>
              </a:rPr>
              <a:t>法学</a:t>
            </a:r>
            <a:r>
              <a: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学士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zh-CN" sz="2100" dirty="0" smtClean="0">
                <a:solidFill>
                  <a:srgbClr val="0070C0"/>
                </a:solidFill>
                <a:sym typeface="+mn-ea"/>
              </a:rPr>
              <a:t>法理学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、</a:t>
            </a:r>
            <a:r>
              <a:rPr lang="zh-CN" altLang="zh-CN" sz="2100" dirty="0" smtClean="0">
                <a:solidFill>
                  <a:srgbClr val="0070C0"/>
                </a:solidFill>
                <a:sym typeface="+mn-ea"/>
              </a:rPr>
              <a:t>宪法学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、</a:t>
            </a:r>
            <a:r>
              <a:rPr lang="zh-CN" altLang="zh-CN" sz="2100" dirty="0" smtClean="0">
                <a:solidFill>
                  <a:srgbClr val="0070C0"/>
                </a:solidFill>
                <a:sym typeface="+mn-ea"/>
              </a:rPr>
              <a:t>民法总论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、</a:t>
            </a:r>
            <a:r>
              <a:rPr lang="zh-CN" altLang="zh-CN" sz="2100" dirty="0" smtClean="0">
                <a:solidFill>
                  <a:srgbClr val="0070C0"/>
                </a:solidFill>
                <a:sym typeface="+mn-ea"/>
              </a:rPr>
              <a:t>中国法律史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、</a:t>
            </a:r>
            <a:r>
              <a:rPr lang="zh-CN" altLang="zh-CN" sz="2100" dirty="0" smtClean="0">
                <a:solidFill>
                  <a:srgbClr val="0070C0"/>
                </a:solidFill>
                <a:sym typeface="+mn-ea"/>
              </a:rPr>
              <a:t>刑法总论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、</a:t>
            </a:r>
            <a:r>
              <a:rPr lang="zh-CN" altLang="zh-CN" sz="2100" dirty="0" smtClean="0">
                <a:solidFill>
                  <a:srgbClr val="0070C0"/>
                </a:solidFill>
                <a:sym typeface="+mn-ea"/>
              </a:rPr>
              <a:t>民事诉讼法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、</a:t>
            </a:r>
            <a:r>
              <a:rPr lang="zh-CN" altLang="zh-CN" sz="2100" dirty="0" smtClean="0">
                <a:solidFill>
                  <a:srgbClr val="0070C0"/>
                </a:solidFill>
                <a:sym typeface="+mn-ea"/>
              </a:rPr>
              <a:t>行政法与行政诉讼法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、</a:t>
            </a:r>
            <a:r>
              <a:rPr lang="zh-CN" altLang="zh-CN" sz="2100" dirty="0" smtClean="0">
                <a:solidFill>
                  <a:srgbClr val="0070C0"/>
                </a:solidFill>
                <a:sym typeface="+mn-ea"/>
              </a:rPr>
              <a:t>国际法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、</a:t>
            </a:r>
            <a:r>
              <a:rPr lang="zh-CN" altLang="zh-CN" sz="2100" dirty="0" smtClean="0">
                <a:solidFill>
                  <a:srgbClr val="0070C0"/>
                </a:solidFill>
                <a:sym typeface="+mn-ea"/>
              </a:rPr>
              <a:t>合同法学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、</a:t>
            </a:r>
            <a:r>
              <a:rPr lang="zh-CN" altLang="zh-CN" sz="2100" dirty="0" smtClean="0">
                <a:solidFill>
                  <a:srgbClr val="0070C0"/>
                </a:solidFill>
                <a:sym typeface="+mn-ea"/>
              </a:rPr>
              <a:t>刑事诉讼法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、</a:t>
            </a:r>
            <a:r>
              <a:rPr lang="zh-CN" altLang="zh-CN" sz="2100" dirty="0" smtClean="0">
                <a:solidFill>
                  <a:srgbClr val="0070C0"/>
                </a:solidFill>
                <a:sym typeface="+mn-ea"/>
              </a:rPr>
              <a:t>经济法学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、</a:t>
            </a:r>
            <a:r>
              <a:rPr lang="zh-CN" altLang="zh-CN" sz="2100" dirty="0" smtClean="0">
                <a:solidFill>
                  <a:srgbClr val="0070C0"/>
                </a:solidFill>
                <a:sym typeface="+mn-ea"/>
              </a:rPr>
              <a:t>商法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及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主要专业课的实训等。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023985" cy="2004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继续深造攻读硕士、博士学位；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2. 各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类政法实务机构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（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如</a:t>
            </a:r>
            <a:r>
              <a:rPr lang="zh-CN" altLang="en-US" sz="2100" dirty="0" smtClean="0">
                <a:solidFill>
                  <a:srgbClr val="002060"/>
                </a:solidFill>
                <a:sym typeface="+mn-ea"/>
              </a:rPr>
              <a:t>法院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，检察院，公安局，律师事务所等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）；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3. 政府</a:t>
            </a: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机关</a:t>
            </a:r>
            <a:r>
              <a:rPr lang="zh-CN" altLang="en-US" sz="210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、国有企事业单位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，科研机关与高校院所；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4. 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各类公司的法务部门。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727075"/>
            <a:ext cx="2973705" cy="124523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法学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专业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国家一流专业建设点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（</a:t>
            </a:r>
            <a:r>
              <a:rPr lang="en-US" altLang="zh-CN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83816810</a:t>
            </a:r>
            <a:r>
              <a:rPr lang="zh-CN" altLang="en-US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，花老师）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 smtClean="0">
                <a:solidFill>
                  <a:srgbClr val="0070C0"/>
                </a:solidFill>
              </a:rPr>
              <a:t>法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学院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20" name="图片 19" descr="卡通人物&#10;&#10;描述已自动生成"/>
          <p:cNvPicPr>
            <a:picLocks noChangeAspect="1"/>
          </p:cNvPicPr>
          <p:nvPr/>
        </p:nvPicPr>
        <p:blipFill>
          <a:blip r:embed="rId1">
            <a:lum bright="12000" contrast="12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789" b="37436"/>
          <a:stretch>
            <a:fillRect/>
          </a:stretch>
        </p:blipFill>
        <p:spPr>
          <a:xfrm rot="1723349" flipH="1">
            <a:off x="-128905" y="4083050"/>
            <a:ext cx="4890135" cy="3089275"/>
          </a:xfrm>
          <a:prstGeom prst="rect">
            <a:avLst/>
          </a:prstGeom>
        </p:spPr>
      </p:pic>
      <p:sp>
        <p:nvSpPr>
          <p:cNvPr id="21" name="矩形: 圆角 22"/>
          <p:cNvSpPr/>
          <p:nvPr/>
        </p:nvSpPr>
        <p:spPr>
          <a:xfrm rot="5400000">
            <a:off x="1114425" y="-1145540"/>
            <a:ext cx="6406515" cy="863536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16768" r="35561"/>
          <a:stretch>
            <a:fillRect/>
          </a:stretch>
        </p:blipFill>
        <p:spPr>
          <a:xfrm>
            <a:off x="8410575" y="-31115"/>
            <a:ext cx="3820160" cy="4412615"/>
          </a:xfrm>
          <a:prstGeom prst="rect">
            <a:avLst/>
          </a:prstGeom>
        </p:spPr>
      </p:pic>
      <p:sp>
        <p:nvSpPr>
          <p:cNvPr id="23" name="矩形: 圆角 22"/>
          <p:cNvSpPr/>
          <p:nvPr/>
        </p:nvSpPr>
        <p:spPr>
          <a:xfrm>
            <a:off x="0" y="635"/>
            <a:ext cx="12192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5" name="矩形: 圆角 44"/>
          <p:cNvSpPr/>
          <p:nvPr/>
        </p:nvSpPr>
        <p:spPr>
          <a:xfrm>
            <a:off x="401955" y="1663065"/>
            <a:ext cx="5679440" cy="4525010"/>
          </a:xfrm>
          <a:prstGeom prst="roundRect">
            <a:avLst>
              <a:gd name="adj" fmla="val 2828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93700" dist="88900" dir="2700000" algn="tl" rotWithShape="0">
              <a:schemeClr val="accent1">
                <a:alpha val="40000"/>
              </a:schemeClr>
            </a:outerShdw>
            <a:reflection blurRad="279400" stA="52000" endA="300" endPos="3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标题 3"/>
          <p:cNvSpPr>
            <a:spLocks noGrp="1"/>
          </p:cNvSpPr>
          <p:nvPr/>
        </p:nvSpPr>
        <p:spPr>
          <a:xfrm>
            <a:off x="1192530" y="242570"/>
            <a:ext cx="9162415" cy="755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软件工程专业</a:t>
            </a:r>
            <a:endParaRPr lang="en-US" altLang="zh-CN" sz="3200" b="1" dirty="0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1192530" y="813435"/>
            <a:ext cx="4799965" cy="621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软件与物联网工程学院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·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国家级一流专业建设点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咨询方式：0791-83545702  0791-83840286</a:t>
            </a:r>
            <a:endParaRPr lang="zh-CN" altLang="en-US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 descr="d79ebb925f6bb04e506f871fab8e1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40" y="402590"/>
            <a:ext cx="786130" cy="786130"/>
          </a:xfrm>
          <a:prstGeom prst="rect">
            <a:avLst/>
          </a:prstGeom>
        </p:spPr>
      </p:pic>
      <p:pic>
        <p:nvPicPr>
          <p:cNvPr id="1031" name="Picture 7" descr="G:\财大\ppt\一芯向党 六维推进\底部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75117"/>
            <a:ext cx="12190414" cy="483835"/>
          </a:xfrm>
          <a:prstGeom prst="rect">
            <a:avLst/>
          </a:prstGeom>
          <a:noFill/>
        </p:spPr>
      </p:pic>
      <p:cxnSp>
        <p:nvCxnSpPr>
          <p:cNvPr id="12" name="直接连接符 11"/>
          <p:cNvCxnSpPr/>
          <p:nvPr/>
        </p:nvCxnSpPr>
        <p:spPr>
          <a:xfrm flipH="1">
            <a:off x="401955" y="1662430"/>
            <a:ext cx="5707380" cy="0"/>
          </a:xfrm>
          <a:prstGeom prst="line">
            <a:avLst/>
          </a:prstGeom>
          <a:ln w="76200" cap="rnd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count"/>
          <p:cNvSpPr txBox="1"/>
          <p:nvPr/>
        </p:nvSpPr>
        <p:spPr>
          <a:xfrm>
            <a:off x="601980" y="1748790"/>
            <a:ext cx="4640580" cy="5530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179705" marR="0" lvl="0" indent="-17970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课程体系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1980" y="2286635"/>
            <a:ext cx="5389880" cy="362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7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1）基础课程：</a:t>
            </a:r>
            <a:r>
              <a:rPr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网页设计基础、数据库、H5程序设计</a:t>
            </a:r>
            <a:r>
              <a:rPr lang="zh-CN"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可以做App和网站应用；</a:t>
            </a:r>
            <a:endParaRPr sz="17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17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2）主干课程：</a:t>
            </a:r>
            <a:r>
              <a:rPr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unity3d游戏开发、游戏服务器框架</a:t>
            </a:r>
            <a:r>
              <a:rPr lang="zh-CN"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目的：开发能通信的游戏；</a:t>
            </a:r>
            <a:endParaRPr sz="17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17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3）辅助课程：</a:t>
            </a:r>
            <a:r>
              <a:rPr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Cocos游戏开发、linux基础</a:t>
            </a:r>
            <a:r>
              <a:rPr lang="zh-CN"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页游和微信小游戏等，动漫设计（3ds Max）</a:t>
            </a:r>
            <a:r>
              <a:rPr lang="zh-CN"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模型设计；</a:t>
            </a:r>
            <a:endParaRPr sz="17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17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4）实践课：</a:t>
            </a:r>
            <a:r>
              <a:rPr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开发实践I，开发实践II，网站开发（Vue，python，企业应用）和游戏开发；</a:t>
            </a:r>
            <a:endParaRPr sz="17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17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5）进取类：</a:t>
            </a:r>
            <a:r>
              <a:rPr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python与人工智能</a:t>
            </a:r>
            <a:r>
              <a:rPr lang="zh-CN"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17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: 圆角 44"/>
          <p:cNvSpPr/>
          <p:nvPr/>
        </p:nvSpPr>
        <p:spPr>
          <a:xfrm>
            <a:off x="6397625" y="2097405"/>
            <a:ext cx="5462905" cy="4069715"/>
          </a:xfrm>
          <a:prstGeom prst="roundRect">
            <a:avLst>
              <a:gd name="adj" fmla="val 2828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93700" dist="88900" dir="2700000" algn="tl" rotWithShape="0">
              <a:schemeClr val="accent1">
                <a:alpha val="40000"/>
              </a:schemeClr>
            </a:outerShdw>
            <a:reflection blurRad="279400" stA="52000" endA="300" endPos="3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397625" y="2113280"/>
            <a:ext cx="5452110" cy="0"/>
          </a:xfrm>
          <a:prstGeom prst="line">
            <a:avLst/>
          </a:prstGeom>
          <a:ln w="76200" cap="rnd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count"/>
          <p:cNvSpPr txBox="1"/>
          <p:nvPr/>
        </p:nvSpPr>
        <p:spPr>
          <a:xfrm>
            <a:off x="6661150" y="2186940"/>
            <a:ext cx="4640580" cy="5530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179705" marR="0" lvl="0" indent="-17970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just">
              <a:lnSpc>
                <a:spcPct val="150000"/>
              </a:lnSpc>
              <a:buNone/>
            </a:pPr>
            <a:r>
              <a:rPr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培养目的及就业方向</a:t>
            </a:r>
            <a:endParaRPr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44640" y="2759710"/>
            <a:ext cx="4998720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None/>
            </a:pPr>
            <a:r>
              <a:rPr sz="17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1）</a:t>
            </a:r>
            <a:r>
              <a:rPr sz="17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游戏。</a:t>
            </a:r>
            <a:r>
              <a:rPr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网络游戏是不可避免的趋势，即使是steam上的游戏，也在或多或少的增加联网功能；2020年春节，王者荣耀的日收入达到20亿人民币</a:t>
            </a:r>
            <a:r>
              <a:rPr lang="zh-CN" altLang="en-US"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sz="17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sz="17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sz="17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VR、AR、MR、动漫和电影</a:t>
            </a:r>
            <a:r>
              <a:rPr lang="zh-CN" altLang="en-US" sz="17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sz="17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sz="17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sz="17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教育和各种虚拟仿真</a:t>
            </a:r>
            <a:r>
              <a:rPr lang="zh-CN" sz="17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sz="17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sz="17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sz="17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物联网。</a:t>
            </a:r>
            <a:r>
              <a:rPr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游戏行业也要通信，这些技能对今后从事物联网行业也是有帮助的</a:t>
            </a:r>
            <a:r>
              <a:rPr lang="zh-CN"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sz="17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sz="17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sz="17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常规软件程序开发设计，如网站设计等。</a:t>
            </a:r>
            <a:endParaRPr sz="17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矩形: 圆角 44"/>
          <p:cNvSpPr/>
          <p:nvPr/>
        </p:nvSpPr>
        <p:spPr>
          <a:xfrm>
            <a:off x="6396990" y="352425"/>
            <a:ext cx="5464175" cy="1533525"/>
          </a:xfrm>
          <a:prstGeom prst="roundRect">
            <a:avLst>
              <a:gd name="adj" fmla="val 2828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93700" dist="88900" dir="2700000" algn="tl" rotWithShape="0">
              <a:schemeClr val="accent1">
                <a:alpha val="40000"/>
              </a:schemeClr>
            </a:outerShdw>
            <a:reflection blurRad="279400" stA="52000" endA="300" endPos="3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6419850" y="379730"/>
            <a:ext cx="5433060" cy="0"/>
          </a:xfrm>
          <a:prstGeom prst="line">
            <a:avLst/>
          </a:prstGeom>
          <a:ln w="76200" cap="rnd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count"/>
          <p:cNvSpPr txBox="1"/>
          <p:nvPr/>
        </p:nvSpPr>
        <p:spPr>
          <a:xfrm>
            <a:off x="6677660" y="403860"/>
            <a:ext cx="4640580" cy="5530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179705" marR="0" lvl="0" indent="-17970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招生要求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99250" y="887730"/>
            <a:ext cx="50457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1）想学点编程；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2）自信自强；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3）有毅力有兴趣。编程需要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实践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，需要大量的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时间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卡通人物&#10;&#10;描述已自动生成"/>
          <p:cNvPicPr>
            <a:picLocks noChangeAspect="1"/>
          </p:cNvPicPr>
          <p:nvPr/>
        </p:nvPicPr>
        <p:blipFill>
          <a:blip r:embed="rId1">
            <a:lum bright="12000" contrast="12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789" b="37436"/>
          <a:stretch>
            <a:fillRect/>
          </a:stretch>
        </p:blipFill>
        <p:spPr>
          <a:xfrm rot="1723349" flipH="1">
            <a:off x="-128905" y="4083050"/>
            <a:ext cx="4890135" cy="3089275"/>
          </a:xfrm>
          <a:prstGeom prst="rect">
            <a:avLst/>
          </a:prstGeom>
        </p:spPr>
      </p:pic>
      <p:sp>
        <p:nvSpPr>
          <p:cNvPr id="21" name="矩形: 圆角 22"/>
          <p:cNvSpPr/>
          <p:nvPr/>
        </p:nvSpPr>
        <p:spPr>
          <a:xfrm rot="5400000">
            <a:off x="1114425" y="-1145540"/>
            <a:ext cx="6406515" cy="863536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16768" r="35561"/>
          <a:stretch>
            <a:fillRect/>
          </a:stretch>
        </p:blipFill>
        <p:spPr>
          <a:xfrm>
            <a:off x="8410575" y="-31115"/>
            <a:ext cx="3820160" cy="4412615"/>
          </a:xfrm>
          <a:prstGeom prst="rect">
            <a:avLst/>
          </a:prstGeom>
        </p:spPr>
      </p:pic>
      <p:sp>
        <p:nvSpPr>
          <p:cNvPr id="23" name="矩形: 圆角 22"/>
          <p:cNvSpPr/>
          <p:nvPr/>
        </p:nvSpPr>
        <p:spPr>
          <a:xfrm>
            <a:off x="0" y="635"/>
            <a:ext cx="12192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: 圆角 44"/>
          <p:cNvSpPr/>
          <p:nvPr/>
        </p:nvSpPr>
        <p:spPr>
          <a:xfrm>
            <a:off x="290195" y="1663065"/>
            <a:ext cx="5679440" cy="4525010"/>
          </a:xfrm>
          <a:prstGeom prst="roundRect">
            <a:avLst>
              <a:gd name="adj" fmla="val 2828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93700" dist="88900" dir="2700000" algn="tl" rotWithShape="0">
              <a:schemeClr val="accent1">
                <a:alpha val="40000"/>
              </a:schemeClr>
            </a:outerShdw>
            <a:reflection blurRad="279400" stA="52000" endA="300" endPos="3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>
            <a:spLocks noGrp="1"/>
          </p:cNvSpPr>
          <p:nvPr/>
        </p:nvSpPr>
        <p:spPr>
          <a:xfrm>
            <a:off x="1192530" y="242570"/>
            <a:ext cx="9162415" cy="755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物联网工程专业</a:t>
            </a:r>
            <a:endParaRPr lang="en-US" altLang="zh-CN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1168082" y="887730"/>
            <a:ext cx="4799965" cy="621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软件与物联网工程学院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·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省级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一流专业建设点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咨询方式：0791-83545702  0791-83840286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 descr="d79ebb925f6bb04e506f871fab8e1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40" y="402590"/>
            <a:ext cx="786130" cy="786130"/>
          </a:xfrm>
          <a:prstGeom prst="rect">
            <a:avLst/>
          </a:prstGeom>
        </p:spPr>
      </p:pic>
      <p:pic>
        <p:nvPicPr>
          <p:cNvPr id="1031" name="Picture 7" descr="G:\财大\ppt\一芯向党 六维推进\底部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75117"/>
            <a:ext cx="12190414" cy="483835"/>
          </a:xfrm>
          <a:prstGeom prst="rect">
            <a:avLst/>
          </a:prstGeom>
          <a:noFill/>
        </p:spPr>
      </p:pic>
      <p:cxnSp>
        <p:nvCxnSpPr>
          <p:cNvPr id="12" name="直接连接符 11"/>
          <p:cNvCxnSpPr/>
          <p:nvPr/>
        </p:nvCxnSpPr>
        <p:spPr>
          <a:xfrm flipH="1">
            <a:off x="318770" y="1691005"/>
            <a:ext cx="5633720" cy="0"/>
          </a:xfrm>
          <a:prstGeom prst="line">
            <a:avLst/>
          </a:prstGeom>
          <a:ln w="76200" cap="rnd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count"/>
          <p:cNvSpPr txBox="1"/>
          <p:nvPr/>
        </p:nvSpPr>
        <p:spPr>
          <a:xfrm>
            <a:off x="490220" y="1748790"/>
            <a:ext cx="4640580" cy="5530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179705" marR="0" lvl="0" indent="-17970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课程体系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0220" y="2429510"/>
            <a:ext cx="5285740" cy="325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1）基础课程：</a:t>
            </a:r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计算机应用技术、模拟电子技术、数字电子技术、</a:t>
            </a:r>
            <a:r>
              <a:rPr lang="en-US" altLang="zh-CN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C++</a:t>
            </a:r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语言程序设计</a:t>
            </a:r>
            <a:r>
              <a:rPr lang="en-US" altLang="zh-CN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电子</a:t>
            </a:r>
            <a:r>
              <a:rPr lang="en-US" altLang="zh-CN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、信号与系统</a:t>
            </a:r>
            <a:r>
              <a:rPr lang="zh-CN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</a:t>
            </a:r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进行电子系统（含智能系统）设计开发</a:t>
            </a:r>
            <a:r>
              <a:rPr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sz="17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2）主干课程：</a:t>
            </a:r>
            <a:r>
              <a:rPr lang="en-US" altLang="zh-CN" sz="1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RFID</a:t>
            </a:r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原理及应用、感测技术与无线传感器网络</a:t>
            </a:r>
            <a:r>
              <a:rPr lang="zh-CN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目的</a:t>
            </a:r>
            <a:r>
              <a:rPr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进行数据收集处理</a:t>
            </a:r>
            <a:r>
              <a:rPr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开发</a:t>
            </a:r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物联网系统</a:t>
            </a:r>
            <a:r>
              <a:rPr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sz="17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3）辅助课程：</a:t>
            </a:r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微机原理与接口技术、物联网智能控制技术，物联网工程概论</a:t>
            </a:r>
            <a:r>
              <a:rPr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sz="17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4）实践课：</a:t>
            </a:r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物联网综合系统设计、毕业设计</a:t>
            </a:r>
            <a:r>
              <a:rPr lang="zh-CN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17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: 圆角 44"/>
          <p:cNvSpPr/>
          <p:nvPr/>
        </p:nvSpPr>
        <p:spPr>
          <a:xfrm>
            <a:off x="6217920" y="2097405"/>
            <a:ext cx="5642610" cy="4069715"/>
          </a:xfrm>
          <a:prstGeom prst="roundRect">
            <a:avLst>
              <a:gd name="adj" fmla="val 2828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93700" dist="88900" dir="2700000" algn="tl" rotWithShape="0">
              <a:schemeClr val="accent1">
                <a:alpha val="40000"/>
              </a:schemeClr>
            </a:outerShdw>
            <a:reflection blurRad="279400" stA="52000" endA="300" endPos="3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235065" y="2113280"/>
            <a:ext cx="5614670" cy="0"/>
          </a:xfrm>
          <a:prstGeom prst="line">
            <a:avLst/>
          </a:prstGeom>
          <a:ln w="76200" cap="rnd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count"/>
          <p:cNvSpPr txBox="1"/>
          <p:nvPr/>
        </p:nvSpPr>
        <p:spPr>
          <a:xfrm>
            <a:off x="6391910" y="2110740"/>
            <a:ext cx="4640580" cy="5530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179705" marR="0" lvl="0" indent="-17970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just">
              <a:lnSpc>
                <a:spcPct val="150000"/>
              </a:lnSpc>
              <a:buNone/>
            </a:pPr>
            <a:r>
              <a:rPr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培养目的及就业方向</a:t>
            </a:r>
            <a:endParaRPr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91910" y="2589530"/>
            <a:ext cx="532511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1）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EDA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（电子设计自动化）系统开发设计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运用电子和计算机技术开发各类电子产品（包括游戏机、手机等），运用于新能源、互联网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电子商务、计算机软件、半导体集成电路、通信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电信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网络设备；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智能物联系统开发设计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开展人机互联、物物互联的智能软硬件应用的开发和设计，用于智慧能源、智慧农业、智慧城市等；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）人工智能应用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物联网是人工智能的一部分。课程设置也适合想选择进入人工智能行业的同学。</a:t>
            </a:r>
            <a:endParaRPr 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矩形: 圆角 44"/>
          <p:cNvSpPr/>
          <p:nvPr/>
        </p:nvSpPr>
        <p:spPr>
          <a:xfrm>
            <a:off x="6216650" y="263525"/>
            <a:ext cx="5644515" cy="1742440"/>
          </a:xfrm>
          <a:prstGeom prst="roundRect">
            <a:avLst>
              <a:gd name="adj" fmla="val 2828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93700" dist="88900" dir="2700000" algn="tl" rotWithShape="0">
              <a:schemeClr val="accent1">
                <a:alpha val="40000"/>
              </a:schemeClr>
            </a:outerShdw>
            <a:reflection blurRad="279400" stA="52000" endA="300" endPos="3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6196965" y="290830"/>
            <a:ext cx="5655945" cy="0"/>
          </a:xfrm>
          <a:prstGeom prst="line">
            <a:avLst/>
          </a:prstGeom>
          <a:ln w="76200" cap="rnd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count"/>
          <p:cNvSpPr txBox="1"/>
          <p:nvPr/>
        </p:nvSpPr>
        <p:spPr>
          <a:xfrm>
            <a:off x="6391910" y="238760"/>
            <a:ext cx="4640580" cy="5530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179705" marR="0" lvl="0" indent="-17970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招生要求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91910" y="722630"/>
            <a:ext cx="5045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1）想从事物联网智能电子系统设计；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2）自信自强；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）自学能力强，有想法，喜欢动手；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）毅力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兴趣。设计开发需要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实践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和大量的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时间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206901" cy="685799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9661" y="233568"/>
            <a:ext cx="10084517" cy="912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5335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商务英语（国家一流专业</a:t>
            </a:r>
            <a:r>
              <a:rPr lang="zh-CN" altLang="en-US" sz="2665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建设点</a:t>
            </a:r>
            <a:r>
              <a:rPr lang="zh-CN" altLang="en-US" sz="5335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）</a:t>
            </a:r>
            <a:endParaRPr lang="zh-CN" altLang="en-US" sz="5335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689253" y="5806440"/>
            <a:ext cx="4834467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咨询方式：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QQ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群</a:t>
            </a: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:550894533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27660" y="1319107"/>
            <a:ext cx="9223587" cy="4814570"/>
            <a:chOff x="400050" y="2149474"/>
            <a:chExt cx="10517906" cy="4200885"/>
          </a:xfrm>
        </p:grpSpPr>
        <p:sp>
          <p:nvSpPr>
            <p:cNvPr id="30" name="矩形 29"/>
            <p:cNvSpPr/>
            <p:nvPr/>
          </p:nvSpPr>
          <p:spPr>
            <a:xfrm>
              <a:off x="2254490" y="2150582"/>
              <a:ext cx="8663224" cy="643818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文学学士</a:t>
              </a: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274607" y="2794699"/>
              <a:ext cx="8643349" cy="1548539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lnSpc>
                  <a:spcPts val="2025"/>
                </a:lnSpc>
                <a:spcBef>
                  <a:spcPts val="150"/>
                </a:spcBef>
                <a:spcAft>
                  <a:spcPts val="150"/>
                </a:spcAft>
                <a:defRPr/>
              </a:pPr>
              <a:r>
                <a:rPr lang="zh-CN" altLang="zh-CN" sz="21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综合商务英语、英语演讲与辩论、翻译理论与实践</a:t>
              </a:r>
              <a:r>
                <a:rPr lang="en-US" altLang="zh-CN" sz="21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I</a:t>
              </a:r>
              <a:r>
                <a:rPr lang="zh-CN" altLang="zh-CN" sz="21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、翻译理论与实践</a:t>
              </a:r>
              <a:r>
                <a:rPr lang="en-US" altLang="zh-CN" sz="21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II</a:t>
              </a:r>
              <a:r>
                <a:rPr lang="zh-CN" altLang="zh-CN" sz="21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、国际贸易实务（双语）、英国文学选读、经贸报刊阅读、商务英语口译</a:t>
              </a:r>
              <a:r>
                <a:rPr lang="en-US" altLang="zh-CN" sz="21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I</a:t>
              </a:r>
              <a:r>
                <a:rPr lang="zh-CN" altLang="zh-CN" sz="21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、商务英语口译</a:t>
              </a:r>
              <a:r>
                <a:rPr lang="en-US" altLang="zh-CN" sz="21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II</a:t>
              </a:r>
              <a:r>
                <a:rPr lang="zh-CN" altLang="zh-CN" sz="21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、国际市场营销（英）、国际商务谈判（双语）、高级商务英语</a:t>
              </a:r>
              <a:r>
                <a:rPr lang="en-US" altLang="zh-CN" sz="21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I</a:t>
              </a:r>
              <a:r>
                <a:rPr lang="zh-CN" altLang="en-US" sz="21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等。</a:t>
              </a:r>
              <a:endParaRPr lang="zh-CN" altLang="en-US" sz="21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00050" y="2800909"/>
              <a:ext cx="1873558" cy="1545089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100" b="1" dirty="0">
                  <a:solidFill>
                    <a:schemeClr val="bg1">
                      <a:lumMod val="95000"/>
                    </a:schemeClr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sym typeface="+mn-ea"/>
                </a:rPr>
                <a:t>主讲课程</a:t>
              </a:r>
              <a:endParaRPr lang="zh-CN" altLang="en-US" sz="2100" b="1" dirty="0">
                <a:solidFill>
                  <a:schemeClr val="bg1">
                    <a:lumMod val="9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276937" y="4346877"/>
              <a:ext cx="8640777" cy="2003482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lnSpc>
                  <a:spcPts val="2025"/>
                </a:lnSpc>
                <a:spcBef>
                  <a:spcPts val="150"/>
                </a:spcBef>
                <a:spcAft>
                  <a:spcPts val="150"/>
                </a:spcAft>
                <a:defRPr/>
              </a:pPr>
              <a:r>
                <a:rPr lang="zh-CN" altLang="en-US" sz="21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1. </a:t>
              </a:r>
              <a:r>
                <a:rPr lang="zh-CN" altLang="en-US" sz="21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继续深造，国内外高校攻读硕士、博士学位；</a:t>
              </a:r>
              <a:endParaRPr lang="zh-CN" altLang="en-US" sz="21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pPr lvl="1">
                <a:lnSpc>
                  <a:spcPts val="2025"/>
                </a:lnSpc>
                <a:spcBef>
                  <a:spcPts val="150"/>
                </a:spcBef>
                <a:spcAft>
                  <a:spcPts val="150"/>
                </a:spcAft>
                <a:defRPr/>
              </a:pPr>
              <a:r>
                <a:rPr lang="zh-CN" altLang="en-US" sz="21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2. </a:t>
              </a:r>
              <a:r>
                <a:rPr lang="zh-CN" altLang="zh-CN" sz="21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私营企业、国有企业</a:t>
              </a:r>
              <a:r>
                <a:rPr lang="zh-CN" altLang="en-US" sz="21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zh-CN" altLang="zh-CN" sz="21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外资企业</a:t>
              </a:r>
              <a:r>
                <a:rPr lang="zh-CN" altLang="en-US" sz="21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；</a:t>
              </a:r>
              <a:endParaRPr lang="zh-CN" altLang="en-US" sz="21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pPr lvl="1">
                <a:lnSpc>
                  <a:spcPts val="2025"/>
                </a:lnSpc>
                <a:spcBef>
                  <a:spcPts val="150"/>
                </a:spcBef>
                <a:spcAft>
                  <a:spcPts val="150"/>
                </a:spcAft>
                <a:defRPr/>
              </a:pPr>
              <a:r>
                <a:rPr lang="zh-CN" altLang="en-US" sz="21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3. 政府机关、企事业单位，科研机构、高校；</a:t>
              </a:r>
              <a:endParaRPr lang="zh-CN" altLang="en-US" sz="21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pPr lvl="1">
                <a:lnSpc>
                  <a:spcPts val="2025"/>
                </a:lnSpc>
                <a:spcBef>
                  <a:spcPts val="150"/>
                </a:spcBef>
                <a:spcAft>
                  <a:spcPts val="150"/>
                </a:spcAft>
                <a:defRPr/>
              </a:pPr>
              <a:r>
                <a:rPr lang="zh-CN" altLang="en-US" sz="21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4.</a:t>
              </a:r>
              <a:r>
                <a:rPr lang="zh-CN" altLang="zh-CN" sz="21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外贸专业人才和外企业务员</a:t>
              </a:r>
              <a:r>
                <a:rPr lang="zh-CN" altLang="en-US" sz="21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等</a:t>
              </a:r>
              <a:r>
                <a:rPr lang="zh-CN" altLang="en-US" sz="21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。</a:t>
              </a:r>
              <a:endParaRPr lang="zh-CN" altLang="en-US" sz="21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00050" y="2149474"/>
              <a:ext cx="1872559" cy="648675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100" b="1" dirty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授予学位</a:t>
              </a:r>
              <a:endParaRPr lang="zh-CN" altLang="en-US" sz="2100" b="1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00050" y="4346688"/>
              <a:ext cx="1873558" cy="2000542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100" b="1" dirty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就业方向</a:t>
              </a:r>
              <a:endParaRPr lang="zh-CN" altLang="en-US" sz="2100" b="1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9795933" y="418253"/>
            <a:ext cx="2233507" cy="4605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865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欢迎加入外国语学院</a:t>
            </a:r>
            <a:endParaRPr lang="zh-CN" altLang="en-US" sz="5865" i="1" dirty="0">
              <a:solidFill>
                <a:schemeClr val="accent6">
                  <a:lumMod val="20000"/>
                  <a:lumOff val="80000"/>
                </a:schemeClr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874528" y="4840865"/>
            <a:ext cx="207535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！！！</a:t>
            </a:r>
            <a:endParaRPr lang="zh-CN" altLang="en-US" sz="4800" i="1" dirty="0">
              <a:solidFill>
                <a:schemeClr val="accent6">
                  <a:lumMod val="20000"/>
                  <a:lumOff val="80000"/>
                </a:schemeClr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管理学学士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1" algn="l" defTabSz="914400" rtl="0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会计学原理、财务管理、中级财务会计（I）、中级财务会计（II）、高级财务会计、成本会计、管理会计、政府与非营利组织会计、会计信息系统、审计学、会计审计案例、公司战略与风险管理、西方经济学、管理学原理及主要专业课的实训等。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023985" cy="2004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1. 继续深造攻读硕士、博士学位；</a:t>
            </a:r>
            <a:endParaRPr kumimoji="0" lang="zh-CN" altLang="en-US" sz="2100" b="0" i="0" u="none" strike="noStrike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2. 各类商业机构；</a:t>
            </a:r>
            <a:endParaRPr kumimoji="0" lang="zh-CN" altLang="en-US" sz="2100" b="0" i="0" u="none" strike="noStrike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3. 政府机关、企事业单位，科研机关与高校院所；</a:t>
            </a:r>
            <a:endParaRPr kumimoji="0" lang="zh-CN" altLang="en-US" sz="2100" b="0" i="0" u="none" strike="noStrike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4. 市场调查、营销策划、品牌管理、销售管理等方面的理论研究及实务操作性的工作。</a:t>
            </a:r>
            <a:endParaRPr kumimoji="0" lang="zh-CN" altLang="en-US" sz="2100" b="0" i="0" u="none" strike="noStrike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727075"/>
            <a:ext cx="2973705" cy="124523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市场营销专业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国家级一流专业建设点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0791-83816559  </a:t>
            </a: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陶老师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工商管理学院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8580" y="27305"/>
            <a:ext cx="12032615" cy="699770"/>
            <a:chOff x="0" y="0"/>
            <a:chExt cx="9144000" cy="699770"/>
          </a:xfrm>
        </p:grpSpPr>
        <p:grpSp>
          <p:nvGrpSpPr>
            <p:cNvPr id="17" name="组合 16"/>
            <p:cNvGrpSpPr/>
            <p:nvPr/>
          </p:nvGrpSpPr>
          <p:grpSpPr>
            <a:xfrm>
              <a:off x="0" y="0"/>
              <a:ext cx="9144000" cy="699770"/>
              <a:chOff x="0" y="0"/>
              <a:chExt cx="14400" cy="1102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0" y="0"/>
                <a:ext cx="14400" cy="11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7660" y="25"/>
                <a:ext cx="4985" cy="918"/>
                <a:chOff x="6788" y="28"/>
                <a:chExt cx="4398" cy="753"/>
              </a:xfrm>
            </p:grpSpPr>
            <p:pic>
              <p:nvPicPr>
                <p:cNvPr id="21" name="Picture 10" descr="mba标识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788" y="151"/>
                  <a:ext cx="1818" cy="5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图片 21" descr="微信图片_20191019163719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8684" y="28"/>
                  <a:ext cx="819" cy="753"/>
                </a:xfrm>
                <a:prstGeom prst="rect">
                  <a:avLst/>
                </a:prstGeom>
              </p:spPr>
            </p:pic>
            <p:pic>
              <p:nvPicPr>
                <p:cNvPr id="24" name="图片 23" descr="AACSB-logo-member-color-RGB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9684" y="102"/>
                  <a:ext cx="1502" cy="64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5" name="Picture 2" descr="C:\Users\Lenovo\Desktop\微信图片_2020101508251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116" y="20311"/>
              <a:ext cx="4427984" cy="66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法学学士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91643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1" algn="l" defTabSz="914400" rtl="0" fontAlgn="base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社会工作概论、社会学概论、心理学基础、社会调查研究方法、人类行为与社会环境、社会工作伦理、</a:t>
            </a:r>
            <a:r>
              <a:rPr lang="zh-CN" altLang="en-US" sz="21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个案工作、</a:t>
            </a:r>
            <a:r>
              <a:rPr lang="zh-CN" altLang="en-US" sz="21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小组工作、</a:t>
            </a:r>
            <a:r>
              <a:rPr lang="zh-CN" altLang="en-US" sz="21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社区工作、</a:t>
            </a:r>
            <a:r>
              <a:rPr lang="zh-CN" altLang="en-US" sz="21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社会行政、金融社会工作等。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8916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5155" y="4582160"/>
            <a:ext cx="9023985" cy="17646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lang="zh-CN" altLang="en-US" sz="21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继续深造攻读硕士、博士学位；</a:t>
            </a:r>
            <a:endParaRPr lang="zh-CN" altLang="en-US" sz="210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sym typeface="+mn-ea"/>
            </a:endParaRPr>
          </a:p>
          <a:p>
            <a:pPr marR="0" lvl="1" algn="l" defTabSz="914400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2. </a:t>
            </a:r>
            <a:r>
              <a:rPr lang="zh-CN" altLang="en-US" sz="21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政府机关、事业单位、社区、科研单位与高校院所；</a:t>
            </a:r>
            <a:endParaRPr lang="zh-CN" altLang="en-US" sz="210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3. 大中型企业、</a:t>
            </a:r>
            <a:r>
              <a:rPr lang="zh-CN" altLang="en-US" sz="21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社会服务机构、基金会、社会团体</a:t>
            </a:r>
            <a:r>
              <a:rPr lang="zh-CN" altLang="en-US" sz="21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。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887095"/>
            <a:ext cx="4670425" cy="126619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87750" y="951865"/>
            <a:ext cx="4088130" cy="119888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27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社会工作专业</a:t>
            </a:r>
            <a:endParaRPr lang="zh-CN" altLang="en-US" sz="27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7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zh-CN" sz="27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金融社会工作方向</a:t>
            </a:r>
            <a:r>
              <a:rPr lang="en-US" altLang="zh-CN" sz="27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7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国家一流专业建设点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91500" y="887730"/>
            <a:ext cx="2707640" cy="126555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8958580" y="1016000"/>
            <a:ext cx="19411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QQ</a:t>
            </a: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群</a:t>
            </a: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639722058</a:t>
            </a:r>
            <a:endParaRPr lang="en-US" altLang="zh-CN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884555"/>
            <a:ext cx="3115310" cy="126619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人文学院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582160"/>
            <a:ext cx="1475105" cy="17646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文学学</a:t>
            </a: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学士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1" algn="l" defTabSz="914400" rtl="0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现代汉语、古代汉语、语言学概论、汉语国际教育概论、中国传统文化概论、西方文化概论、跨文化交际艺术、对外汉语教学法等</a:t>
            </a:r>
            <a:r>
              <a:rPr lang="zh-CN" altLang="en-US" sz="21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023985" cy="2004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继续深造攻读硕士、博士学位；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2. 各</a:t>
            </a:r>
            <a:r>
              <a:rPr lang="zh-CN" altLang="en-US" sz="21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类学校及教育培训机构；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lvl="1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3</a:t>
            </a:r>
            <a:r>
              <a:rPr lang="zh-CN" altLang="en-US" sz="2100" dirty="0">
                <a:solidFill>
                  <a:srgbClr val="002060"/>
                </a:solidFill>
                <a:sym typeface="+mn-ea"/>
              </a:rPr>
              <a:t>.外贸机构、跨国公司、新闻出版、文化管理等职能部门和企事业单位；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lvl="1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4</a:t>
            </a:r>
            <a:r>
              <a:rPr lang="zh-CN" altLang="en-US" sz="2100" dirty="0" smtClean="0">
                <a:solidFill>
                  <a:srgbClr val="002060"/>
                </a:solidFill>
                <a:sym typeface="+mn-ea"/>
              </a:rPr>
              <a:t>.汉语教学、编辑</a:t>
            </a:r>
            <a:r>
              <a:rPr lang="zh-CN" altLang="en-US" sz="2100" dirty="0">
                <a:solidFill>
                  <a:srgbClr val="002060"/>
                </a:solidFill>
                <a:sym typeface="+mn-ea"/>
              </a:rPr>
              <a:t>、文秘、中外文化</a:t>
            </a:r>
            <a:r>
              <a:rPr lang="zh-CN" altLang="en-US" sz="2100" dirty="0" smtClean="0">
                <a:solidFill>
                  <a:srgbClr val="002060"/>
                </a:solidFill>
                <a:sym typeface="+mn-ea"/>
              </a:rPr>
              <a:t>交流等方面的工作。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929005"/>
            <a:ext cx="2973705" cy="122428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958850"/>
            <a:ext cx="2973705" cy="10763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00000"/>
              </a:lnSpc>
              <a:spcBef>
                <a:spcPts val="6000"/>
              </a:spcBef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汉语国际教育专业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927735"/>
            <a:ext cx="4409440" cy="122555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90970" y="1057275"/>
            <a:ext cx="44094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</a:t>
            </a:r>
            <a:r>
              <a:rPr lang="zh-CN" altLang="en-US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：</a:t>
            </a:r>
            <a:r>
              <a:rPr lang="en-US" altLang="zh-CN" sz="1600" b="1" dirty="0" err="1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qq</a:t>
            </a:r>
            <a:r>
              <a:rPr lang="zh-CN" altLang="en-US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群</a:t>
            </a:r>
            <a:r>
              <a:rPr lang="en-US" altLang="zh-CN" sz="1600" b="1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943086679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928370"/>
            <a:ext cx="3115310" cy="122237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>
                <a:solidFill>
                  <a:srgbClr val="0070C0"/>
                </a:solidFill>
              </a:rPr>
              <a:t>人文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学院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文学学士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1" algn="l" defTabSz="914400" rtl="0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马克思主义新闻观、新闻学概论、传播学概论、新闻采访、新闻写作、新闻编辑学、新闻评论学、社交媒体运营等。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023985" cy="2004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继续深造攻读硕士、博士学位；</a:t>
            </a:r>
            <a:endParaRPr lang="zh-CN" altLang="en-US" sz="210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2. 各类媒体（如报纸，广播、电视、客户端、社交平台等）；</a:t>
            </a:r>
            <a:endParaRPr lang="zh-CN" altLang="en-US" sz="210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3. 政府机关宣传、文秘等岗位；</a:t>
            </a:r>
            <a:endParaRPr lang="zh-CN" altLang="en-US" sz="210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en-US" altLang="zh-CN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4.</a:t>
            </a: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企事业单位宣传、文秘、策划等岗位。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964565"/>
            <a:ext cx="2973705" cy="118872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967740"/>
            <a:ext cx="2973705" cy="110680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新闻学专业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（财经新媒体运营）</a:t>
            </a:r>
            <a:endParaRPr lang="zh-CN" altLang="en-US" sz="16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省级一流专业建设点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965200"/>
            <a:ext cx="4409440" cy="11880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36360" y="1016000"/>
            <a:ext cx="440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（</a:t>
            </a:r>
            <a:r>
              <a:rPr 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13979502034</a:t>
            </a: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黄老师</a:t>
            </a: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）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964565"/>
            <a:ext cx="3115310" cy="118618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人文学院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艺术学士学位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1" algn="l" defTabSz="914400" rtl="0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中西音乐史、基础乐理、视唱练耳、中外民族音乐概论、毕业论文（设计）、 和声、曲式与作品分析、声乐、钢琴及主要专业课的实践等。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2765"/>
            <a:ext cx="9023985" cy="2004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继续深造攻读硕士、博士学位；</a:t>
            </a:r>
            <a:endParaRPr lang="zh-CN" altLang="en-US" sz="210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2. 各类文化机构（如歌剧院，群艺馆，文化馆等）；</a:t>
            </a:r>
            <a:endParaRPr lang="zh-CN" altLang="en-US" sz="210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3. 政府机关、企事业单位，科研机关与高校院所；</a:t>
            </a:r>
            <a:endParaRPr lang="zh-CN" altLang="en-US" sz="210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4. 从事音乐教育、音乐研究、音乐创作、舞台表演、 文化管理等方面的理论研究以及实践演绎的相关工作。</a:t>
            </a:r>
            <a:endParaRPr lang="zh-CN" altLang="en-US" sz="210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727075"/>
            <a:ext cx="2973705" cy="124523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音乐学专业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省级一流专业建设点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                 qq</a:t>
            </a: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：</a:t>
            </a: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87036401</a:t>
            </a:r>
            <a:endParaRPr lang="en-US" altLang="zh-CN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艺术学院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dirty="0" smtClean="0">
                <a:solidFill>
                  <a:srgbClr val="0070C0"/>
                </a:solidFill>
              </a:rPr>
              <a:t>艺术学学士</a:t>
            </a:r>
            <a:endParaRPr lang="zh-CN" altLang="en-US" sz="2100" dirty="0">
              <a:solidFill>
                <a:srgbClr val="0070C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工程制图、计算机辅助设计（三维）、造型基础</a:t>
            </a:r>
            <a:r>
              <a:rPr lang="en-US" altLang="zh-CN" sz="2100" dirty="0" smtClean="0">
                <a:solidFill>
                  <a:srgbClr val="0070C0"/>
                </a:solidFill>
                <a:sym typeface="+mn-ea"/>
              </a:rPr>
              <a:t>II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（三维）、工业设计史、产品设计及表达、形态设计、设计方法学、人机工程学、产品专题设计</a:t>
            </a:r>
            <a:r>
              <a:rPr lang="en-US" altLang="zh-CN" sz="2100" dirty="0" smtClean="0">
                <a:solidFill>
                  <a:srgbClr val="0070C0"/>
                </a:solidFill>
                <a:sym typeface="+mn-ea"/>
              </a:rPr>
              <a:t>I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、产品模型设计及制作、家具设计、交互设计及主要专业课的实践等。</a:t>
            </a:r>
            <a:endParaRPr lang="zh-CN" altLang="en-US" sz="2100" dirty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2765"/>
            <a:ext cx="9023985" cy="2004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100" dirty="0" smtClean="0">
                <a:solidFill>
                  <a:srgbClr val="0070C0"/>
                </a:solidFill>
              </a:rPr>
              <a:t>1. </a:t>
            </a: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继续深造攻读硕士、博士学位。</a:t>
            </a:r>
            <a:endParaRPr lang="zh-CN" altLang="en-US" sz="2100" dirty="0" smtClean="0">
              <a:solidFill>
                <a:srgbClr val="0070C0"/>
              </a:solidFill>
              <a:sym typeface="+mn-ea"/>
            </a:endParaRPr>
          </a:p>
          <a:p>
            <a:pPr lvl="1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2. 各类设计机构（如设计公司，企业设计部，设计院等）。</a:t>
            </a:r>
            <a:endParaRPr lang="zh-CN" altLang="en-US" sz="2100" dirty="0" smtClean="0">
              <a:solidFill>
                <a:srgbClr val="0070C0"/>
              </a:solidFill>
              <a:sym typeface="+mn-ea"/>
            </a:endParaRPr>
          </a:p>
          <a:p>
            <a:pPr lvl="1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3. 企事业单位、科研院所从事产品开发设计工作、设计管理工作。</a:t>
            </a:r>
            <a:endParaRPr lang="en-US" altLang="zh-CN" sz="2100" dirty="0" smtClean="0">
              <a:solidFill>
                <a:srgbClr val="0070C0"/>
              </a:solidFill>
              <a:sym typeface="+mn-ea"/>
            </a:endParaRPr>
          </a:p>
          <a:p>
            <a:pPr lvl="1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100" dirty="0" smtClean="0">
                <a:solidFill>
                  <a:srgbClr val="0070C0"/>
                </a:solidFill>
                <a:sym typeface="+mn-ea"/>
              </a:rPr>
              <a:t>4. 产品设计相关的交互设计、信息设计、包装设计等方面工作。</a:t>
            </a:r>
            <a:endParaRPr lang="zh-CN" altLang="en-US" sz="2100" dirty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727075"/>
            <a:ext cx="2973705" cy="124523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产品设计专业</a:t>
            </a:r>
            <a:endParaRPr lang="zh-CN" altLang="en-US" sz="32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国家一流专业建设点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 smtClean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font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杨老师 （13133816868）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艺术学院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艺术</a:t>
            </a:r>
            <a:r>
              <a: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学学</a:t>
            </a:r>
            <a:r>
              <a:rPr lang="zh-CN" altLang="en-US" sz="2100" dirty="0" smtClean="0">
                <a:solidFill>
                  <a:srgbClr val="0070C0"/>
                </a:solidFill>
              </a:rPr>
              <a:t>士</a:t>
            </a:r>
            <a:endParaRPr lang="zh-CN" altLang="en-US" sz="2100" dirty="0">
              <a:solidFill>
                <a:srgbClr val="0070C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dirty="0" smtClean="0">
                <a:solidFill>
                  <a:srgbClr val="0070C0"/>
                </a:solidFill>
              </a:rPr>
              <a:t>设计色彩</a:t>
            </a:r>
            <a:r>
              <a:rPr lang="en-US" altLang="zh-CN" sz="2100" dirty="0" smtClean="0">
                <a:solidFill>
                  <a:srgbClr val="0070C0"/>
                </a:solidFill>
              </a:rPr>
              <a:t>II</a:t>
            </a:r>
            <a:r>
              <a:rPr lang="zh-CN" altLang="en-US" sz="2100" dirty="0" smtClean="0">
                <a:solidFill>
                  <a:srgbClr val="0070C0"/>
                </a:solidFill>
              </a:rPr>
              <a:t>、环境设计手绘表现技法、计算机辅助设计</a:t>
            </a:r>
            <a:r>
              <a:rPr lang="en-US" altLang="zh-CN" sz="2100" dirty="0" smtClean="0">
                <a:solidFill>
                  <a:srgbClr val="0070C0"/>
                </a:solidFill>
              </a:rPr>
              <a:t>I</a:t>
            </a:r>
            <a:r>
              <a:rPr lang="zh-CN" altLang="en-US" sz="2100" dirty="0" smtClean="0">
                <a:solidFill>
                  <a:srgbClr val="0070C0"/>
                </a:solidFill>
              </a:rPr>
              <a:t>（平面）、综合</a:t>
            </a:r>
            <a:endParaRPr lang="zh-CN" altLang="en-US" sz="2100" dirty="0" smtClean="0">
              <a:solidFill>
                <a:srgbClr val="0070C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dirty="0" smtClean="0">
                <a:solidFill>
                  <a:srgbClr val="0070C0"/>
                </a:solidFill>
              </a:rPr>
              <a:t>构成、人体工程学、设计概论、空间设计、模型分析与表达、景观设计</a:t>
            </a:r>
            <a:endParaRPr lang="zh-CN" altLang="en-US" sz="2100" dirty="0" smtClean="0">
              <a:solidFill>
                <a:srgbClr val="0070C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dirty="0" smtClean="0">
                <a:solidFill>
                  <a:srgbClr val="0070C0"/>
                </a:solidFill>
              </a:rPr>
              <a:t>策略与实践、数媒展示设计、装修工艺与材料、环境专题设计</a:t>
            </a:r>
            <a:r>
              <a:rPr lang="en-US" altLang="zh-CN" sz="2100" dirty="0" smtClean="0">
                <a:solidFill>
                  <a:srgbClr val="0070C0"/>
                </a:solidFill>
              </a:rPr>
              <a:t>III</a:t>
            </a:r>
            <a:r>
              <a:rPr lang="zh-CN" altLang="en-US" sz="2100" dirty="0" smtClean="0">
                <a:solidFill>
                  <a:srgbClr val="0070C0"/>
                </a:solidFill>
              </a:rPr>
              <a:t>、历史</a:t>
            </a:r>
            <a:endParaRPr lang="zh-CN" altLang="en-US" sz="2100" dirty="0" smtClean="0">
              <a:solidFill>
                <a:srgbClr val="0070C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dirty="0" smtClean="0">
                <a:solidFill>
                  <a:srgbClr val="0070C0"/>
                </a:solidFill>
              </a:rPr>
              <a:t>建筑保护与更新设计及主要专业课的实训等</a:t>
            </a:r>
            <a:r>
              <a:rPr lang="zh-CN" altLang="en-US" dirty="0" smtClean="0"/>
              <a:t>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2765"/>
            <a:ext cx="9023985" cy="2004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r>
              <a:rPr lang="en-US" altLang="zh-CN" sz="2100" dirty="0" smtClean="0">
                <a:solidFill>
                  <a:srgbClr val="002060"/>
                </a:solidFill>
                <a:sym typeface="+mn-ea"/>
              </a:rPr>
              <a:t>      1</a:t>
            </a:r>
            <a:r>
              <a:rPr lang="en-US" altLang="zh-CN" sz="2100" dirty="0" smtClean="0">
                <a:solidFill>
                  <a:srgbClr val="002060"/>
                </a:solidFill>
                <a:sym typeface="+mn-ea"/>
              </a:rPr>
              <a:t>. </a:t>
            </a:r>
            <a:r>
              <a:rPr lang="zh-CN" altLang="en-US" sz="2100" dirty="0" smtClean="0">
                <a:solidFill>
                  <a:srgbClr val="002060"/>
                </a:solidFill>
                <a:sym typeface="+mn-ea"/>
              </a:rPr>
              <a:t>继续深造攻读硕士、博士学位；</a:t>
            </a:r>
            <a:endParaRPr lang="zh-CN" altLang="en-US" sz="2100" dirty="0" smtClean="0">
              <a:solidFill>
                <a:srgbClr val="002060"/>
              </a:solidFill>
              <a:sym typeface="+mn-ea"/>
            </a:endParaRPr>
          </a:p>
          <a:p>
            <a:r>
              <a:rPr lang="en-US" altLang="zh-CN" sz="2100" dirty="0" smtClean="0">
                <a:solidFill>
                  <a:srgbClr val="002060"/>
                </a:solidFill>
                <a:sym typeface="+mn-ea"/>
              </a:rPr>
              <a:t>      2</a:t>
            </a:r>
            <a:r>
              <a:rPr lang="en-US" altLang="zh-CN" sz="2100" dirty="0" smtClean="0">
                <a:solidFill>
                  <a:srgbClr val="002060"/>
                </a:solidFill>
                <a:sym typeface="+mn-ea"/>
              </a:rPr>
              <a:t>. </a:t>
            </a:r>
            <a:r>
              <a:rPr lang="zh-CN" altLang="en-US" sz="2100" dirty="0" smtClean="0">
                <a:solidFill>
                  <a:srgbClr val="002060"/>
                </a:solidFill>
                <a:sym typeface="+mn-ea"/>
              </a:rPr>
              <a:t>从事环境设计、规划、工程施工与管理、教学和艺术培训工作；</a:t>
            </a:r>
            <a:endParaRPr lang="zh-CN" altLang="en-US" sz="2100" dirty="0" smtClean="0">
              <a:solidFill>
                <a:srgbClr val="002060"/>
              </a:solidFill>
              <a:sym typeface="+mn-ea"/>
            </a:endParaRPr>
          </a:p>
          <a:p>
            <a:r>
              <a:rPr lang="en-US" altLang="zh-CN" sz="2100" dirty="0" smtClean="0">
                <a:solidFill>
                  <a:srgbClr val="002060"/>
                </a:solidFill>
                <a:sym typeface="+mn-ea"/>
              </a:rPr>
              <a:t>      3</a:t>
            </a:r>
            <a:r>
              <a:rPr lang="en-US" altLang="zh-CN" sz="2100" dirty="0" smtClean="0">
                <a:solidFill>
                  <a:srgbClr val="002060"/>
                </a:solidFill>
                <a:sym typeface="+mn-ea"/>
              </a:rPr>
              <a:t>. </a:t>
            </a:r>
            <a:r>
              <a:rPr lang="zh-CN" altLang="en-US" sz="2100" dirty="0" smtClean="0">
                <a:solidFill>
                  <a:srgbClr val="002060"/>
                </a:solidFill>
                <a:sym typeface="+mn-ea"/>
              </a:rPr>
              <a:t>政府机关、企事业单位，科研机关与高校院所；</a:t>
            </a:r>
            <a:endParaRPr lang="zh-CN" altLang="en-US" sz="2100" dirty="0" smtClean="0">
              <a:solidFill>
                <a:srgbClr val="002060"/>
              </a:solidFill>
              <a:sym typeface="+mn-ea"/>
            </a:endParaRPr>
          </a:p>
          <a:p>
            <a:r>
              <a:rPr lang="en-US" altLang="zh-CN" sz="2100" dirty="0" smtClean="0">
                <a:solidFill>
                  <a:srgbClr val="002060"/>
                </a:solidFill>
                <a:sym typeface="+mn-ea"/>
              </a:rPr>
              <a:t>      4</a:t>
            </a:r>
            <a:r>
              <a:rPr lang="en-US" altLang="zh-CN" sz="2100" dirty="0" smtClean="0">
                <a:solidFill>
                  <a:srgbClr val="002060"/>
                </a:solidFill>
                <a:sym typeface="+mn-ea"/>
              </a:rPr>
              <a:t>.</a:t>
            </a:r>
            <a:r>
              <a:rPr lang="zh-CN" altLang="en-US" sz="2100" dirty="0" smtClean="0">
                <a:solidFill>
                  <a:srgbClr val="002060"/>
                </a:solidFill>
                <a:sym typeface="+mn-ea"/>
              </a:rPr>
              <a:t>从事公共建筑室内设计、居住空间设计、城市环境景观、园林设计等</a:t>
            </a:r>
            <a:endParaRPr lang="zh-CN" altLang="en-US" sz="2100" dirty="0" smtClean="0">
              <a:solidFill>
                <a:srgbClr val="002060"/>
              </a:solidFill>
              <a:sym typeface="+mn-ea"/>
            </a:endParaRPr>
          </a:p>
          <a:p>
            <a:r>
              <a:rPr lang="zh-CN" altLang="en-US" sz="2100" dirty="0" smtClean="0">
                <a:solidFill>
                  <a:srgbClr val="002060"/>
                </a:solidFill>
                <a:sym typeface="+mn-ea"/>
              </a:rPr>
              <a:t>       工作</a:t>
            </a:r>
            <a:r>
              <a:rPr lang="zh-CN" altLang="en-US" sz="2100" dirty="0" smtClean="0">
                <a:solidFill>
                  <a:srgbClr val="002060"/>
                </a:solidFill>
                <a:sym typeface="+mn-ea"/>
              </a:rPr>
              <a:t>。</a:t>
            </a:r>
            <a:endParaRPr lang="zh-CN" altLang="en-US" sz="2100" dirty="0">
              <a:solidFill>
                <a:srgbClr val="002060"/>
              </a:solidFill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727075"/>
            <a:ext cx="2973705" cy="82994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环境设计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1229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1600" b="1" dirty="0" smtClean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r>
              <a:rPr lang="zh-CN" altLang="en-US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</a:t>
            </a:r>
            <a:r>
              <a:rPr lang="zh-CN" altLang="en-US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询</a:t>
            </a:r>
            <a:r>
              <a:rPr lang="zh-CN" altLang="en-US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方式：陈老师</a:t>
            </a:r>
            <a:endParaRPr lang="zh-CN" altLang="en-US" sz="1600" b="1" dirty="0" smtClean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r>
              <a:rPr lang="zh-CN" altLang="en-US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手机：</a:t>
            </a:r>
            <a:r>
              <a:rPr lang="en-US" altLang="zh-CN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18007911699</a:t>
            </a:r>
            <a:endParaRPr lang="en-US" altLang="zh-CN" sz="1600" b="1" dirty="0" smtClean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r>
              <a:rPr lang="en-US" altLang="zh-CN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QQ:1540783721</a:t>
            </a:r>
            <a:endParaRPr lang="en-US" altLang="zh-CN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艺术学院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Users\Administrator\Desktop\0428辅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2484" y="784055"/>
            <a:ext cx="1358900" cy="12747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管理学学士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1" algn="l" defTabSz="914400" rtl="0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管理学原理、人力资源管理、市场营销、运营管理（工商）、物流学、数字化采购、智慧供应链管理、仓储运营管理、运输管理、智慧供应链金融、国际物流与货运代理、物流系统分析、物流成本管理等。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023985" cy="2004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继续深造攻读硕士、博士学位；</a:t>
            </a:r>
            <a:endParaRPr lang="zh-CN" altLang="en-US" sz="210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en-US" altLang="zh-CN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2</a:t>
            </a: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. 政府机关、企事业单位等；</a:t>
            </a:r>
            <a:endParaRPr lang="zh-CN" altLang="en-US" sz="210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en-US" altLang="zh-CN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3</a:t>
            </a: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. 制造与商贸企业的物流部门、采购部门以及仓储部门等、物流方案咨询公司、快递公司等。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727075"/>
            <a:ext cx="2973705" cy="124523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物流管理专业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国家级一流专业建设点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0791-83816559 </a:t>
            </a: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陶老师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工商管理学院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8585" y="27305"/>
            <a:ext cx="12023090" cy="699770"/>
            <a:chOff x="0" y="0"/>
            <a:chExt cx="9144000" cy="699770"/>
          </a:xfrm>
        </p:grpSpPr>
        <p:grpSp>
          <p:nvGrpSpPr>
            <p:cNvPr id="17" name="组合 16"/>
            <p:cNvGrpSpPr/>
            <p:nvPr/>
          </p:nvGrpSpPr>
          <p:grpSpPr>
            <a:xfrm>
              <a:off x="0" y="0"/>
              <a:ext cx="9144000" cy="699770"/>
              <a:chOff x="0" y="0"/>
              <a:chExt cx="14400" cy="1102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0" y="0"/>
                <a:ext cx="14400" cy="11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7660" y="25"/>
                <a:ext cx="4985" cy="918"/>
                <a:chOff x="6788" y="28"/>
                <a:chExt cx="4398" cy="753"/>
              </a:xfrm>
            </p:grpSpPr>
            <p:pic>
              <p:nvPicPr>
                <p:cNvPr id="21" name="Picture 10" descr="mba标识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788" y="151"/>
                  <a:ext cx="1818" cy="5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图片 21" descr="微信图片_20191019163719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8684" y="28"/>
                  <a:ext cx="819" cy="753"/>
                </a:xfrm>
                <a:prstGeom prst="rect">
                  <a:avLst/>
                </a:prstGeom>
              </p:spPr>
            </p:pic>
            <p:pic>
              <p:nvPicPr>
                <p:cNvPr id="24" name="图片 23" descr="AACSB-logo-member-color-RGB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9684" y="102"/>
                  <a:ext cx="1502" cy="64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5" name="Picture 2" descr="C:\Users\Lenovo\Desktop\微信图片_2020101508251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116" y="20311"/>
              <a:ext cx="4427984" cy="66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管理学学士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1" algn="l" defTabSz="914400" rtl="0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6575"/>
            <a:ext cx="9023985" cy="215519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727075"/>
            <a:ext cx="2973705" cy="124523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行政管理专业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省级一流专业建设点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邮箱：</a:t>
            </a: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heyuanyuan1115@163.com</a:t>
            </a:r>
            <a:endParaRPr lang="en-US" altLang="zh-CN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QQ</a:t>
            </a: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：</a:t>
            </a: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3024217905</a:t>
            </a:r>
            <a:endParaRPr lang="en-US" altLang="zh-CN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 smtClean="0">
                <a:solidFill>
                  <a:srgbClr val="0070C0"/>
                </a:solidFill>
              </a:rPr>
              <a:t>财税与公共管理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学院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15265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21205" y="2826385"/>
            <a:ext cx="873442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1.基础理论类：公共管理学、政治学原理、地方政府学、管理学原理、公共经济学、</a:t>
            </a:r>
            <a:r>
              <a:rPr lang="zh-CN" altLang="en-US" sz="18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行政管理学、公共政策、现代行政法学；</a:t>
            </a:r>
            <a:endParaRPr lang="zh-CN" altLang="en-US" sz="18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endParaRPr lang="zh-CN" altLang="en-US" sz="8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r>
              <a:rPr lang="zh-CN" altLang="en-US" sz="18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2.</a:t>
            </a:r>
            <a:r>
              <a:rPr lang="zh-CN" altLang="en-US" sz="18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研究方法类：社会调查研究方法与应用、公共管理定量分析；</a:t>
            </a:r>
            <a:endParaRPr lang="zh-CN" altLang="en-US" sz="18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endParaRPr lang="zh-CN" altLang="en-US" sz="8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r>
              <a:rPr lang="zh-CN" altLang="en-US" sz="18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3.实操实践类：</a:t>
            </a:r>
            <a:r>
              <a:rPr lang="zh-CN" altLang="en-US" sz="18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公务员理论与实务。</a:t>
            </a:r>
            <a:endParaRPr lang="zh-CN" altLang="en-US" sz="18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88770" y="4436110"/>
            <a:ext cx="9015095" cy="19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1.政府机关、事业单位从事政策研究、工作部署、公文撰写、会务组织、公务接待等相关工作。</a:t>
            </a:r>
            <a:endParaRPr kumimoji="0" lang="zh-CN" altLang="en-US" b="0" i="0" u="none" strike="noStrike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2.科研机构从事政策咨询、理论研究、管理项目等相关工作。</a:t>
            </a:r>
            <a:endParaRPr kumimoji="0" lang="zh-CN" altLang="en-US" b="0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3.高校院所等从事学生辅导、常规行政事务、学生日常管理等工作。</a:t>
            </a:r>
            <a:endParaRPr kumimoji="0" lang="zh-CN" altLang="en-US" b="0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4.国企、民企、外企等从事人事管理、组织运营、材料撰写等工作。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管理学学士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1" algn="l" defTabSz="914400" rtl="0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公共管理学、社会保障学、养老保险、医疗保险、劳动经济学、公共经济学、社会保险实务、年金制度理论与实务、社会调查研究方法与应用、社会福利与社会救助、社会保障史、外国社会保障制度（双语）及主要专业课的实训等。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023985" cy="2004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en-US" altLang="zh-CN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1</a:t>
            </a: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. 人力资源和社会保障、民政、卫健、保险、金融等政府部门、非营利组织和企事业单位；</a:t>
            </a:r>
            <a:endParaRPr lang="zh-CN" altLang="en-US" sz="210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en-US" altLang="zh-CN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2</a:t>
            </a: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. 人力资源、劳动就业、社会保障、社会服务和商业保险运作等方面的理论研究及管理、咨询、经营和策划等实务操作性工作；</a:t>
            </a:r>
            <a:endParaRPr lang="zh-CN" altLang="en-US" sz="210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en-US" altLang="zh-CN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3</a:t>
            </a: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. </a:t>
            </a: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继续深造攻读硕士、博士学位</a:t>
            </a:r>
            <a:r>
              <a:rPr lang="zh-CN" altLang="en-US" sz="16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（不考数学）</a:t>
            </a: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。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727075"/>
            <a:ext cx="2973705" cy="110680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劳动与社会保障专业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国家一流专业建设点</a:t>
            </a:r>
            <a:endParaRPr lang="zh-CN" altLang="en-US" sz="20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QQ</a:t>
            </a:r>
            <a:r>
              <a:rPr lang="zh-CN" altLang="en-US" sz="24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群：</a:t>
            </a:r>
            <a:r>
              <a:rPr lang="en-US" altLang="zh-CN" sz="24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861436727</a:t>
            </a:r>
            <a:endParaRPr lang="en-US" altLang="zh-CN" sz="24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进群请备注姓名</a:t>
            </a: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+</a:t>
            </a: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学院</a:t>
            </a:r>
            <a:endParaRPr lang="en-US" altLang="zh-CN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财税与公共管理学院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经济学学士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zh-CN" sz="2100" dirty="0">
                <a:solidFill>
                  <a:srgbClr val="0070C0"/>
                </a:solidFill>
              </a:rPr>
              <a:t>财政学、中国税制、政府预算管理、国外财税制度（双语）、中国财税史、公共部门财务会计</a:t>
            </a:r>
            <a:r>
              <a:rPr lang="zh-CN" altLang="en-US" sz="2100" dirty="0">
                <a:solidFill>
                  <a:srgbClr val="0070C0"/>
                </a:solidFill>
              </a:rPr>
              <a:t>、公共支出学、地方财政学、政府采购、资产评估、税票鉴赏、国有资产管理、</a:t>
            </a:r>
            <a:r>
              <a:rPr lang="zh-CN" altLang="zh-CN" sz="2100" dirty="0">
                <a:solidFill>
                  <a:srgbClr val="0070C0"/>
                </a:solidFill>
              </a:rPr>
              <a:t>税务管理与纳税评估</a:t>
            </a:r>
            <a:r>
              <a:rPr lang="zh-CN" altLang="en-US" sz="2100" dirty="0">
                <a:solidFill>
                  <a:srgbClr val="0070C0"/>
                </a:solidFill>
              </a:rPr>
              <a:t>、税务筹划</a:t>
            </a:r>
            <a:r>
              <a:rPr lang="zh-CN" altLang="en-US" sz="21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及主要专业课的实训等。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023985" cy="2004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继续深造攻读硕士、博士学位；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2. 各类金融机构（如银行，证券公司，保险机构等）；</a:t>
            </a:r>
            <a:endParaRPr lang="zh-CN" altLang="en-US" sz="21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+mn-ea"/>
            </a:endParaRPr>
          </a:p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3</a:t>
            </a:r>
            <a:r>
              <a:rPr lang="zh-CN" altLang="en-US" sz="21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. </a:t>
            </a:r>
            <a:r>
              <a:rPr lang="zh-CN" altLang="zh-CN" sz="2100">
                <a:solidFill>
                  <a:srgbClr val="002060"/>
                </a:solidFill>
              </a:rPr>
              <a:t>在</a:t>
            </a:r>
            <a:r>
              <a:rPr lang="zh-CN" altLang="zh-CN" sz="2100" dirty="0">
                <a:solidFill>
                  <a:srgbClr val="002060"/>
                </a:solidFill>
              </a:rPr>
              <a:t>财政、税务、公共管理、公共投资、国有资产管理、企业管理、非营利组织等相关领域从事研究、应用、管理、咨询方面工作</a:t>
            </a:r>
            <a:r>
              <a:rPr lang="zh-CN" altLang="en-US" sz="21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+mn-ea"/>
              </a:rPr>
              <a:t>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727075"/>
            <a:ext cx="2973705" cy="124523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财政专业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国家一流专业建设点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font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（戴老师：</a:t>
            </a:r>
            <a:r>
              <a:rPr lang="en-US" altLang="zh-CN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15070887903</a:t>
            </a:r>
            <a:r>
              <a:rPr lang="zh-CN" altLang="en-US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；</a:t>
            </a:r>
            <a:endParaRPr lang="en-US" altLang="zh-CN" sz="1600" b="1" dirty="0" smtClean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fontAlgn="ctr">
              <a:lnSpc>
                <a:spcPct val="150000"/>
              </a:lnSpc>
            </a:pP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 </a:t>
            </a:r>
            <a:r>
              <a:rPr lang="en-US" altLang="zh-CN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    </a:t>
            </a:r>
            <a:r>
              <a:rPr lang="zh-CN" altLang="en-US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夏老师：</a:t>
            </a: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13870662789</a:t>
            </a:r>
            <a:r>
              <a:rPr lang="zh-CN" altLang="en-US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）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>
                <a:solidFill>
                  <a:srgbClr val="0070C0"/>
                </a:solidFill>
              </a:rPr>
              <a:t>财税与公共管理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学院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876425" y="2151380"/>
            <a:ext cx="9022715" cy="53911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经济学学士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155" y="2691130"/>
            <a:ext cx="9023985" cy="165481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1" algn="l" defTabSz="914400" rtl="0" fontAlgn="base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lang="zh-CN" altLang="en-US" sz="21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微观经济学、宏观经济学、管理学原理、统计学、会计学、财政学、税收经济学、货币银行学、中国税制、税务管理与纳税评估、税务筹划、国际税收、税务代理实务、创业模拟与实践、税务征管技能实训等。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0050" y="2690495"/>
            <a:ext cx="1475105" cy="165544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21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主讲课程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6425" y="4345940"/>
            <a:ext cx="9023985" cy="2004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algn="l" defTabSz="914400" rtl="0" eaLnBrk="1" fontAlgn="base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本专业毕业生适合在财政、税务、公共投资、国有资产管理、社会保障等公共经济管理部门和各类企事业单位、非营利组织从事相关工作或到著名高等学府进一步深造。</a:t>
            </a:r>
            <a:endParaRPr kumimoji="0" lang="zh-CN" altLang="en-US" sz="2100" b="0" i="0" u="none" strike="noStrike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6630" y="708660"/>
            <a:ext cx="2973705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49"/>
          <p:cNvSpPr/>
          <p:nvPr/>
        </p:nvSpPr>
        <p:spPr>
          <a:xfrm>
            <a:off x="3515995" y="727075"/>
            <a:ext cx="2973705" cy="124523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税收学专业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国家一流专业建设点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9700" y="708025"/>
            <a:ext cx="4409440" cy="14452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9"/>
          <p:cNvSpPr/>
          <p:nvPr/>
        </p:nvSpPr>
        <p:spPr>
          <a:xfrm>
            <a:off x="6489700" y="727075"/>
            <a:ext cx="440944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咨询方式：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fontAlgn="ctr">
              <a:lnSpc>
                <a:spcPct val="150000"/>
              </a:lnSpc>
            </a:pPr>
            <a:r>
              <a:rPr 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15717916280</a:t>
            </a:r>
            <a:r>
              <a:rPr lang="zh-CN" altLang="en-US" sz="1600" b="1" dirty="0" smtClean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（邱老师</a:t>
            </a: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）；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 lvl="1" indent="0" algn="l" font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18270834498</a:t>
            </a:r>
            <a:r>
              <a:rPr lang="zh-CN" altLang="en-US" sz="1600" b="1" dirty="0">
                <a:solidFill>
                  <a:srgbClr val="0070C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（王老师）</a:t>
            </a:r>
            <a:endParaRPr lang="zh-CN" altLang="en-US" sz="1600" b="1" dirty="0">
              <a:solidFill>
                <a:srgbClr val="0070C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685" y="706120"/>
            <a:ext cx="3115310" cy="14446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财税与公共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管理学院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050" y="2150110"/>
            <a:ext cx="1476375" cy="54546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授予学位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50" y="4345940"/>
            <a:ext cx="1475105" cy="200088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就业方向</a:t>
            </a: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8325" y="2113279"/>
            <a:ext cx="9098915" cy="615315"/>
          </a:xfrm>
          <a:custGeom>
            <a:avLst/>
            <a:gdLst/>
            <a:ahLst/>
            <a:cxnLst/>
            <a:rect l="l" t="t" r="r" b="b"/>
            <a:pathLst>
              <a:path w="9098915" h="615314">
                <a:moveTo>
                  <a:pt x="9098915" y="615315"/>
                </a:moveTo>
                <a:lnTo>
                  <a:pt x="0" y="615315"/>
                </a:lnTo>
                <a:lnTo>
                  <a:pt x="0" y="0"/>
                </a:lnTo>
                <a:lnTo>
                  <a:pt x="9098915" y="0"/>
                </a:lnTo>
                <a:lnTo>
                  <a:pt x="9098915" y="38100"/>
                </a:lnTo>
                <a:lnTo>
                  <a:pt x="76200" y="38100"/>
                </a:lnTo>
                <a:lnTo>
                  <a:pt x="38100" y="76200"/>
                </a:lnTo>
                <a:lnTo>
                  <a:pt x="76200" y="76200"/>
                </a:lnTo>
                <a:lnTo>
                  <a:pt x="76200" y="539115"/>
                </a:lnTo>
                <a:lnTo>
                  <a:pt x="38100" y="539115"/>
                </a:lnTo>
                <a:lnTo>
                  <a:pt x="76200" y="577215"/>
                </a:lnTo>
                <a:lnTo>
                  <a:pt x="9098915" y="577215"/>
                </a:lnTo>
                <a:lnTo>
                  <a:pt x="9098915" y="615315"/>
                </a:lnTo>
                <a:close/>
              </a:path>
              <a:path w="9098915" h="615314">
                <a:moveTo>
                  <a:pt x="76200" y="76200"/>
                </a:moveTo>
                <a:lnTo>
                  <a:pt x="38100" y="76200"/>
                </a:lnTo>
                <a:lnTo>
                  <a:pt x="76200" y="38100"/>
                </a:lnTo>
                <a:lnTo>
                  <a:pt x="76200" y="76200"/>
                </a:lnTo>
                <a:close/>
              </a:path>
              <a:path w="9098915" h="615314">
                <a:moveTo>
                  <a:pt x="9022715" y="76200"/>
                </a:moveTo>
                <a:lnTo>
                  <a:pt x="76200" y="76200"/>
                </a:lnTo>
                <a:lnTo>
                  <a:pt x="76200" y="38100"/>
                </a:lnTo>
                <a:lnTo>
                  <a:pt x="9022715" y="38100"/>
                </a:lnTo>
                <a:lnTo>
                  <a:pt x="9022715" y="76200"/>
                </a:lnTo>
                <a:close/>
              </a:path>
              <a:path w="9098915" h="615314">
                <a:moveTo>
                  <a:pt x="9022715" y="577215"/>
                </a:moveTo>
                <a:lnTo>
                  <a:pt x="9022715" y="38100"/>
                </a:lnTo>
                <a:lnTo>
                  <a:pt x="9060815" y="76200"/>
                </a:lnTo>
                <a:lnTo>
                  <a:pt x="9098915" y="76200"/>
                </a:lnTo>
                <a:lnTo>
                  <a:pt x="9098915" y="539115"/>
                </a:lnTo>
                <a:lnTo>
                  <a:pt x="9060815" y="539115"/>
                </a:lnTo>
                <a:lnTo>
                  <a:pt x="9022715" y="577215"/>
                </a:lnTo>
                <a:close/>
              </a:path>
              <a:path w="9098915" h="615314">
                <a:moveTo>
                  <a:pt x="9098915" y="76200"/>
                </a:moveTo>
                <a:lnTo>
                  <a:pt x="9060815" y="76200"/>
                </a:lnTo>
                <a:lnTo>
                  <a:pt x="9022715" y="38100"/>
                </a:lnTo>
                <a:lnTo>
                  <a:pt x="9098915" y="38100"/>
                </a:lnTo>
                <a:lnTo>
                  <a:pt x="9098915" y="76200"/>
                </a:lnTo>
                <a:close/>
              </a:path>
              <a:path w="9098915" h="615314">
                <a:moveTo>
                  <a:pt x="76200" y="577215"/>
                </a:moveTo>
                <a:lnTo>
                  <a:pt x="38100" y="539115"/>
                </a:lnTo>
                <a:lnTo>
                  <a:pt x="76200" y="539115"/>
                </a:lnTo>
                <a:lnTo>
                  <a:pt x="76200" y="577215"/>
                </a:lnTo>
                <a:close/>
              </a:path>
              <a:path w="9098915" h="615314">
                <a:moveTo>
                  <a:pt x="9022715" y="577215"/>
                </a:moveTo>
                <a:lnTo>
                  <a:pt x="76200" y="577215"/>
                </a:lnTo>
                <a:lnTo>
                  <a:pt x="76200" y="539115"/>
                </a:lnTo>
                <a:lnTo>
                  <a:pt x="9022715" y="539115"/>
                </a:lnTo>
                <a:lnTo>
                  <a:pt x="9022715" y="577215"/>
                </a:lnTo>
                <a:close/>
              </a:path>
              <a:path w="9098915" h="615314">
                <a:moveTo>
                  <a:pt x="9098915" y="577215"/>
                </a:moveTo>
                <a:lnTo>
                  <a:pt x="9022715" y="577215"/>
                </a:lnTo>
                <a:lnTo>
                  <a:pt x="9060815" y="539115"/>
                </a:lnTo>
                <a:lnTo>
                  <a:pt x="9098915" y="539115"/>
                </a:lnTo>
                <a:lnTo>
                  <a:pt x="9098915" y="577215"/>
                </a:lnTo>
                <a:close/>
              </a:path>
            </a:pathLst>
          </a:custGeom>
          <a:solidFill>
            <a:srgbClr val="F49F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12364" y="2230754"/>
            <a:ext cx="1358900" cy="33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管理学学士</a:t>
            </a:r>
            <a:endParaRPr sz="21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37054" y="2653029"/>
            <a:ext cx="9100185" cy="1731010"/>
          </a:xfrm>
          <a:custGeom>
            <a:avLst/>
            <a:gdLst/>
            <a:ahLst/>
            <a:cxnLst/>
            <a:rect l="l" t="t" r="r" b="b"/>
            <a:pathLst>
              <a:path w="9100185" h="1731010">
                <a:moveTo>
                  <a:pt x="9100185" y="1731010"/>
                </a:moveTo>
                <a:lnTo>
                  <a:pt x="0" y="1731010"/>
                </a:lnTo>
                <a:lnTo>
                  <a:pt x="0" y="0"/>
                </a:lnTo>
                <a:lnTo>
                  <a:pt x="9100185" y="0"/>
                </a:lnTo>
                <a:lnTo>
                  <a:pt x="9100185" y="38100"/>
                </a:lnTo>
                <a:lnTo>
                  <a:pt x="76200" y="38100"/>
                </a:lnTo>
                <a:lnTo>
                  <a:pt x="38100" y="76200"/>
                </a:lnTo>
                <a:lnTo>
                  <a:pt x="76200" y="76200"/>
                </a:lnTo>
                <a:lnTo>
                  <a:pt x="76200" y="1654810"/>
                </a:lnTo>
                <a:lnTo>
                  <a:pt x="38100" y="1654810"/>
                </a:lnTo>
                <a:lnTo>
                  <a:pt x="76200" y="1692910"/>
                </a:lnTo>
                <a:lnTo>
                  <a:pt x="9100185" y="1692910"/>
                </a:lnTo>
                <a:lnTo>
                  <a:pt x="9100185" y="1731010"/>
                </a:lnTo>
                <a:close/>
              </a:path>
              <a:path w="9100185" h="1731010">
                <a:moveTo>
                  <a:pt x="76200" y="76200"/>
                </a:moveTo>
                <a:lnTo>
                  <a:pt x="38100" y="76200"/>
                </a:lnTo>
                <a:lnTo>
                  <a:pt x="76200" y="38100"/>
                </a:lnTo>
                <a:lnTo>
                  <a:pt x="76200" y="76200"/>
                </a:lnTo>
                <a:close/>
              </a:path>
              <a:path w="9100185" h="1731010">
                <a:moveTo>
                  <a:pt x="9023985" y="76200"/>
                </a:moveTo>
                <a:lnTo>
                  <a:pt x="76200" y="76200"/>
                </a:lnTo>
                <a:lnTo>
                  <a:pt x="76200" y="38100"/>
                </a:lnTo>
                <a:lnTo>
                  <a:pt x="9023985" y="38100"/>
                </a:lnTo>
                <a:lnTo>
                  <a:pt x="9023985" y="76200"/>
                </a:lnTo>
                <a:close/>
              </a:path>
              <a:path w="9100185" h="1731010">
                <a:moveTo>
                  <a:pt x="9023985" y="1692910"/>
                </a:moveTo>
                <a:lnTo>
                  <a:pt x="9023985" y="38100"/>
                </a:lnTo>
                <a:lnTo>
                  <a:pt x="9062085" y="76200"/>
                </a:lnTo>
                <a:lnTo>
                  <a:pt x="9100185" y="76200"/>
                </a:lnTo>
                <a:lnTo>
                  <a:pt x="9100185" y="1654810"/>
                </a:lnTo>
                <a:lnTo>
                  <a:pt x="9062085" y="1654810"/>
                </a:lnTo>
                <a:lnTo>
                  <a:pt x="9023985" y="1692910"/>
                </a:lnTo>
                <a:close/>
              </a:path>
              <a:path w="9100185" h="1731010">
                <a:moveTo>
                  <a:pt x="9100185" y="76200"/>
                </a:moveTo>
                <a:lnTo>
                  <a:pt x="9062085" y="76200"/>
                </a:lnTo>
                <a:lnTo>
                  <a:pt x="9023985" y="38100"/>
                </a:lnTo>
                <a:lnTo>
                  <a:pt x="9100185" y="38100"/>
                </a:lnTo>
                <a:lnTo>
                  <a:pt x="9100185" y="76200"/>
                </a:lnTo>
                <a:close/>
              </a:path>
              <a:path w="9100185" h="1731010">
                <a:moveTo>
                  <a:pt x="76200" y="1692910"/>
                </a:moveTo>
                <a:lnTo>
                  <a:pt x="38100" y="1654810"/>
                </a:lnTo>
                <a:lnTo>
                  <a:pt x="76200" y="1654810"/>
                </a:lnTo>
                <a:lnTo>
                  <a:pt x="76200" y="1692910"/>
                </a:lnTo>
                <a:close/>
              </a:path>
              <a:path w="9100185" h="1731010">
                <a:moveTo>
                  <a:pt x="9023985" y="1692910"/>
                </a:moveTo>
                <a:lnTo>
                  <a:pt x="76200" y="1692910"/>
                </a:lnTo>
                <a:lnTo>
                  <a:pt x="76200" y="1654810"/>
                </a:lnTo>
                <a:lnTo>
                  <a:pt x="9023985" y="1654810"/>
                </a:lnTo>
                <a:lnTo>
                  <a:pt x="9023985" y="1692910"/>
                </a:lnTo>
                <a:close/>
              </a:path>
              <a:path w="9100185" h="1731010">
                <a:moveTo>
                  <a:pt x="9100185" y="1692910"/>
                </a:moveTo>
                <a:lnTo>
                  <a:pt x="9023985" y="1692910"/>
                </a:lnTo>
                <a:lnTo>
                  <a:pt x="9062085" y="1654810"/>
                </a:lnTo>
                <a:lnTo>
                  <a:pt x="9100185" y="1654810"/>
                </a:lnTo>
                <a:lnTo>
                  <a:pt x="9100185" y="1692910"/>
                </a:lnTo>
                <a:close/>
              </a:path>
            </a:pathLst>
          </a:custGeom>
          <a:solidFill>
            <a:srgbClr val="F49F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203450" y="2819400"/>
            <a:ext cx="8367395" cy="139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2100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财经法规与会计职业道德、财务管理、中级财务会计（</a:t>
            </a:r>
            <a:r>
              <a:rPr sz="21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100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）、中级财务会 计（</a:t>
            </a:r>
            <a:r>
              <a:rPr sz="21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II</a:t>
            </a:r>
            <a:r>
              <a:rPr sz="2100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）、高级财务会计、成本会计、管理会计、</a:t>
            </a:r>
            <a:r>
              <a:rPr sz="2100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公司战略与风险管理</a:t>
            </a:r>
            <a:r>
              <a:rPr lang="zh-CN" sz="2100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sz="2100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政府与非营利组织会计、会计信息系统、</a:t>
            </a:r>
            <a:r>
              <a:rPr lang="zh-CN" sz="2100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财务大数据分析与决策、</a:t>
            </a:r>
            <a:r>
              <a:rPr sz="2100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审计学、会计审计案例。</a:t>
            </a:r>
            <a:endParaRPr sz="21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1950" y="2652395"/>
            <a:ext cx="1551305" cy="1731645"/>
          </a:xfrm>
          <a:custGeom>
            <a:avLst/>
            <a:gdLst/>
            <a:ahLst/>
            <a:cxnLst/>
            <a:rect l="l" t="t" r="r" b="b"/>
            <a:pathLst>
              <a:path w="1551305" h="1731645">
                <a:moveTo>
                  <a:pt x="1551305" y="1731644"/>
                </a:moveTo>
                <a:lnTo>
                  <a:pt x="0" y="1731644"/>
                </a:lnTo>
                <a:lnTo>
                  <a:pt x="0" y="0"/>
                </a:lnTo>
                <a:lnTo>
                  <a:pt x="1551305" y="0"/>
                </a:lnTo>
                <a:lnTo>
                  <a:pt x="1551305" y="38099"/>
                </a:lnTo>
                <a:lnTo>
                  <a:pt x="76200" y="38099"/>
                </a:lnTo>
                <a:lnTo>
                  <a:pt x="38100" y="76199"/>
                </a:lnTo>
                <a:lnTo>
                  <a:pt x="76200" y="76199"/>
                </a:lnTo>
                <a:lnTo>
                  <a:pt x="76200" y="1655444"/>
                </a:lnTo>
                <a:lnTo>
                  <a:pt x="38100" y="1655444"/>
                </a:lnTo>
                <a:lnTo>
                  <a:pt x="76200" y="1693544"/>
                </a:lnTo>
                <a:lnTo>
                  <a:pt x="1551305" y="1693544"/>
                </a:lnTo>
                <a:lnTo>
                  <a:pt x="1551305" y="1731644"/>
                </a:lnTo>
                <a:close/>
              </a:path>
              <a:path w="1551305" h="1731645">
                <a:moveTo>
                  <a:pt x="76200" y="76199"/>
                </a:moveTo>
                <a:lnTo>
                  <a:pt x="38100" y="76199"/>
                </a:lnTo>
                <a:lnTo>
                  <a:pt x="76200" y="38099"/>
                </a:lnTo>
                <a:lnTo>
                  <a:pt x="76200" y="76199"/>
                </a:lnTo>
                <a:close/>
              </a:path>
              <a:path w="1551305" h="1731645">
                <a:moveTo>
                  <a:pt x="1475105" y="76199"/>
                </a:moveTo>
                <a:lnTo>
                  <a:pt x="76200" y="76199"/>
                </a:lnTo>
                <a:lnTo>
                  <a:pt x="76200" y="38099"/>
                </a:lnTo>
                <a:lnTo>
                  <a:pt x="1475105" y="38099"/>
                </a:lnTo>
                <a:lnTo>
                  <a:pt x="1475105" y="76199"/>
                </a:lnTo>
                <a:close/>
              </a:path>
              <a:path w="1551305" h="1731645">
                <a:moveTo>
                  <a:pt x="1475105" y="1693544"/>
                </a:moveTo>
                <a:lnTo>
                  <a:pt x="1475105" y="38099"/>
                </a:lnTo>
                <a:lnTo>
                  <a:pt x="1513205" y="76199"/>
                </a:lnTo>
                <a:lnTo>
                  <a:pt x="1551305" y="76199"/>
                </a:lnTo>
                <a:lnTo>
                  <a:pt x="1551305" y="1655444"/>
                </a:lnTo>
                <a:lnTo>
                  <a:pt x="1513205" y="1655444"/>
                </a:lnTo>
                <a:lnTo>
                  <a:pt x="1475105" y="1693544"/>
                </a:lnTo>
                <a:close/>
              </a:path>
              <a:path w="1551305" h="1731645">
                <a:moveTo>
                  <a:pt x="1551305" y="76199"/>
                </a:moveTo>
                <a:lnTo>
                  <a:pt x="1513205" y="76199"/>
                </a:lnTo>
                <a:lnTo>
                  <a:pt x="1475105" y="38099"/>
                </a:lnTo>
                <a:lnTo>
                  <a:pt x="1551305" y="38099"/>
                </a:lnTo>
                <a:lnTo>
                  <a:pt x="1551305" y="76199"/>
                </a:lnTo>
                <a:close/>
              </a:path>
              <a:path w="1551305" h="1731645">
                <a:moveTo>
                  <a:pt x="76200" y="1693544"/>
                </a:moveTo>
                <a:lnTo>
                  <a:pt x="38100" y="1655444"/>
                </a:lnTo>
                <a:lnTo>
                  <a:pt x="76200" y="1655444"/>
                </a:lnTo>
                <a:lnTo>
                  <a:pt x="76200" y="1693544"/>
                </a:lnTo>
                <a:close/>
              </a:path>
              <a:path w="1551305" h="1731645">
                <a:moveTo>
                  <a:pt x="1475105" y="1693544"/>
                </a:moveTo>
                <a:lnTo>
                  <a:pt x="76200" y="1693544"/>
                </a:lnTo>
                <a:lnTo>
                  <a:pt x="76200" y="1655444"/>
                </a:lnTo>
                <a:lnTo>
                  <a:pt x="1475105" y="1655444"/>
                </a:lnTo>
                <a:lnTo>
                  <a:pt x="1475105" y="1693544"/>
                </a:lnTo>
                <a:close/>
              </a:path>
              <a:path w="1551305" h="1731645">
                <a:moveTo>
                  <a:pt x="1551305" y="1693544"/>
                </a:moveTo>
                <a:lnTo>
                  <a:pt x="1475105" y="1693544"/>
                </a:lnTo>
                <a:lnTo>
                  <a:pt x="1513205" y="1655444"/>
                </a:lnTo>
                <a:lnTo>
                  <a:pt x="1551305" y="1655444"/>
                </a:lnTo>
                <a:lnTo>
                  <a:pt x="1551305" y="1693544"/>
                </a:lnTo>
                <a:close/>
              </a:path>
            </a:pathLst>
          </a:custGeom>
          <a:solidFill>
            <a:srgbClr val="F49F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91184" y="3328034"/>
            <a:ext cx="1092200" cy="33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主讲课程</a:t>
            </a:r>
            <a:endParaRPr sz="21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38325" y="4307840"/>
            <a:ext cx="9100185" cy="2080260"/>
          </a:xfrm>
          <a:custGeom>
            <a:avLst/>
            <a:gdLst/>
            <a:ahLst/>
            <a:cxnLst/>
            <a:rect l="l" t="t" r="r" b="b"/>
            <a:pathLst>
              <a:path w="9100185" h="2080260">
                <a:moveTo>
                  <a:pt x="9100185" y="2080260"/>
                </a:moveTo>
                <a:lnTo>
                  <a:pt x="0" y="2080260"/>
                </a:lnTo>
                <a:lnTo>
                  <a:pt x="0" y="0"/>
                </a:lnTo>
                <a:lnTo>
                  <a:pt x="9100185" y="0"/>
                </a:lnTo>
                <a:lnTo>
                  <a:pt x="9100185" y="38100"/>
                </a:lnTo>
                <a:lnTo>
                  <a:pt x="76200" y="38100"/>
                </a:lnTo>
                <a:lnTo>
                  <a:pt x="38100" y="76200"/>
                </a:lnTo>
                <a:lnTo>
                  <a:pt x="76200" y="76200"/>
                </a:lnTo>
                <a:lnTo>
                  <a:pt x="76200" y="2004060"/>
                </a:lnTo>
                <a:lnTo>
                  <a:pt x="38100" y="2004060"/>
                </a:lnTo>
                <a:lnTo>
                  <a:pt x="76200" y="2042160"/>
                </a:lnTo>
                <a:lnTo>
                  <a:pt x="9100185" y="2042160"/>
                </a:lnTo>
                <a:lnTo>
                  <a:pt x="9100185" y="2080260"/>
                </a:lnTo>
                <a:close/>
              </a:path>
              <a:path w="9100185" h="2080260">
                <a:moveTo>
                  <a:pt x="76200" y="76200"/>
                </a:moveTo>
                <a:lnTo>
                  <a:pt x="38100" y="76200"/>
                </a:lnTo>
                <a:lnTo>
                  <a:pt x="76200" y="38100"/>
                </a:lnTo>
                <a:lnTo>
                  <a:pt x="76200" y="76200"/>
                </a:lnTo>
                <a:close/>
              </a:path>
              <a:path w="9100185" h="2080260">
                <a:moveTo>
                  <a:pt x="9023985" y="76200"/>
                </a:moveTo>
                <a:lnTo>
                  <a:pt x="76200" y="76200"/>
                </a:lnTo>
                <a:lnTo>
                  <a:pt x="76200" y="38100"/>
                </a:lnTo>
                <a:lnTo>
                  <a:pt x="9023985" y="38100"/>
                </a:lnTo>
                <a:lnTo>
                  <a:pt x="9023985" y="76200"/>
                </a:lnTo>
                <a:close/>
              </a:path>
              <a:path w="9100185" h="2080260">
                <a:moveTo>
                  <a:pt x="9023985" y="2042160"/>
                </a:moveTo>
                <a:lnTo>
                  <a:pt x="9023985" y="38100"/>
                </a:lnTo>
                <a:lnTo>
                  <a:pt x="9062085" y="76200"/>
                </a:lnTo>
                <a:lnTo>
                  <a:pt x="9100185" y="76200"/>
                </a:lnTo>
                <a:lnTo>
                  <a:pt x="9100185" y="2004060"/>
                </a:lnTo>
                <a:lnTo>
                  <a:pt x="9062085" y="2004060"/>
                </a:lnTo>
                <a:lnTo>
                  <a:pt x="9023985" y="2042160"/>
                </a:lnTo>
                <a:close/>
              </a:path>
              <a:path w="9100185" h="2080260">
                <a:moveTo>
                  <a:pt x="9100185" y="76200"/>
                </a:moveTo>
                <a:lnTo>
                  <a:pt x="9062085" y="76200"/>
                </a:lnTo>
                <a:lnTo>
                  <a:pt x="9023985" y="38100"/>
                </a:lnTo>
                <a:lnTo>
                  <a:pt x="9100185" y="38100"/>
                </a:lnTo>
                <a:lnTo>
                  <a:pt x="9100185" y="76200"/>
                </a:lnTo>
                <a:close/>
              </a:path>
              <a:path w="9100185" h="2080260">
                <a:moveTo>
                  <a:pt x="76200" y="2042160"/>
                </a:moveTo>
                <a:lnTo>
                  <a:pt x="38100" y="2004060"/>
                </a:lnTo>
                <a:lnTo>
                  <a:pt x="76200" y="2004060"/>
                </a:lnTo>
                <a:lnTo>
                  <a:pt x="76200" y="2042160"/>
                </a:lnTo>
                <a:close/>
              </a:path>
              <a:path w="9100185" h="2080260">
                <a:moveTo>
                  <a:pt x="9023985" y="2042160"/>
                </a:moveTo>
                <a:lnTo>
                  <a:pt x="76200" y="2042160"/>
                </a:lnTo>
                <a:lnTo>
                  <a:pt x="76200" y="2004060"/>
                </a:lnTo>
                <a:lnTo>
                  <a:pt x="9023985" y="2004060"/>
                </a:lnTo>
                <a:lnTo>
                  <a:pt x="9023985" y="2042160"/>
                </a:lnTo>
                <a:close/>
              </a:path>
              <a:path w="9100185" h="2080260">
                <a:moveTo>
                  <a:pt x="9100185" y="2042160"/>
                </a:moveTo>
                <a:lnTo>
                  <a:pt x="9023985" y="2042160"/>
                </a:lnTo>
                <a:lnTo>
                  <a:pt x="9062085" y="2004060"/>
                </a:lnTo>
                <a:lnTo>
                  <a:pt x="9100185" y="2004060"/>
                </a:lnTo>
                <a:lnTo>
                  <a:pt x="9100185" y="2042160"/>
                </a:lnTo>
                <a:close/>
              </a:path>
            </a:pathLst>
          </a:custGeom>
          <a:solidFill>
            <a:srgbClr val="F49F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412364" y="4338320"/>
            <a:ext cx="8323580" cy="194691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09880" indent="-297180">
              <a:lnSpc>
                <a:spcPct val="100000"/>
              </a:lnSpc>
              <a:spcBef>
                <a:spcPts val="680"/>
              </a:spcBef>
              <a:buFont typeface="Arial" panose="020B0604020202020204"/>
              <a:buAutoNum type="arabicPeriod"/>
              <a:tabLst>
                <a:tab pos="309880" algn="l"/>
              </a:tabLst>
            </a:pPr>
            <a:r>
              <a:rPr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继续深造攻读硕士、博士学位；</a:t>
            </a:r>
            <a:endParaRPr sz="21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09880" indent="-297180">
              <a:lnSpc>
                <a:spcPct val="100000"/>
              </a:lnSpc>
              <a:spcBef>
                <a:spcPts val="580"/>
              </a:spcBef>
              <a:buFont typeface="Arial" panose="020B0604020202020204"/>
              <a:buAutoNum type="arabicPeriod"/>
              <a:tabLst>
                <a:tab pos="309880" algn="l"/>
              </a:tabLst>
            </a:pPr>
            <a:r>
              <a:rPr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各类金融机构（如银行</a:t>
            </a:r>
            <a:r>
              <a:rPr lang="zh-CN"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证券公司</a:t>
            </a:r>
            <a:r>
              <a:rPr lang="zh-CN"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保险机构等）；</a:t>
            </a:r>
            <a:endParaRPr sz="21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09880" indent="-297180">
              <a:lnSpc>
                <a:spcPct val="100000"/>
              </a:lnSpc>
              <a:spcBef>
                <a:spcPts val="580"/>
              </a:spcBef>
              <a:buFont typeface="Arial" panose="020B0604020202020204"/>
              <a:buAutoNum type="arabicPeriod"/>
              <a:tabLst>
                <a:tab pos="309880" algn="l"/>
              </a:tabLst>
            </a:pPr>
            <a:r>
              <a:rPr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政府机关、企事业单位</a:t>
            </a:r>
            <a:r>
              <a:rPr lang="zh-CN"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科研机关与高校院所；</a:t>
            </a:r>
            <a:endParaRPr sz="21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5080">
              <a:lnSpc>
                <a:spcPct val="107000"/>
              </a:lnSpc>
              <a:spcBef>
                <a:spcPts val="400"/>
              </a:spcBef>
              <a:buFont typeface="Arial" panose="020B0604020202020204"/>
              <a:buAutoNum type="arabicPeriod"/>
              <a:tabLst>
                <a:tab pos="309880" algn="l"/>
              </a:tabLst>
            </a:pPr>
            <a:r>
              <a:rPr lang="en-US"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100" dirty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财务会计、管理会计、投融资决策、金融管理、证券事务代表等方面 的理论研究及实务操作性的工作。</a:t>
            </a:r>
            <a:endParaRPr sz="21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78529" y="670559"/>
            <a:ext cx="3049905" cy="1520825"/>
          </a:xfrm>
          <a:custGeom>
            <a:avLst/>
            <a:gdLst/>
            <a:ahLst/>
            <a:cxnLst/>
            <a:rect l="l" t="t" r="r" b="b"/>
            <a:pathLst>
              <a:path w="3049904" h="1520825">
                <a:moveTo>
                  <a:pt x="3049904" y="1520825"/>
                </a:moveTo>
                <a:lnTo>
                  <a:pt x="0" y="1520825"/>
                </a:lnTo>
                <a:lnTo>
                  <a:pt x="0" y="0"/>
                </a:lnTo>
                <a:lnTo>
                  <a:pt x="3049904" y="0"/>
                </a:lnTo>
                <a:lnTo>
                  <a:pt x="3049904" y="38099"/>
                </a:lnTo>
                <a:lnTo>
                  <a:pt x="76200" y="38099"/>
                </a:lnTo>
                <a:lnTo>
                  <a:pt x="38100" y="76199"/>
                </a:lnTo>
                <a:lnTo>
                  <a:pt x="76200" y="76199"/>
                </a:lnTo>
                <a:lnTo>
                  <a:pt x="76200" y="1444625"/>
                </a:lnTo>
                <a:lnTo>
                  <a:pt x="38100" y="1444625"/>
                </a:lnTo>
                <a:lnTo>
                  <a:pt x="76200" y="1482725"/>
                </a:lnTo>
                <a:lnTo>
                  <a:pt x="3049904" y="1482725"/>
                </a:lnTo>
                <a:lnTo>
                  <a:pt x="3049904" y="1520825"/>
                </a:lnTo>
                <a:close/>
              </a:path>
              <a:path w="3049904" h="1520825">
                <a:moveTo>
                  <a:pt x="76200" y="76199"/>
                </a:moveTo>
                <a:lnTo>
                  <a:pt x="38100" y="76199"/>
                </a:lnTo>
                <a:lnTo>
                  <a:pt x="76200" y="38099"/>
                </a:lnTo>
                <a:lnTo>
                  <a:pt x="76200" y="76199"/>
                </a:lnTo>
                <a:close/>
              </a:path>
              <a:path w="3049904" h="1520825">
                <a:moveTo>
                  <a:pt x="2973705" y="76199"/>
                </a:moveTo>
                <a:lnTo>
                  <a:pt x="76200" y="76199"/>
                </a:lnTo>
                <a:lnTo>
                  <a:pt x="76200" y="38099"/>
                </a:lnTo>
                <a:lnTo>
                  <a:pt x="2973705" y="38099"/>
                </a:lnTo>
                <a:lnTo>
                  <a:pt x="2973705" y="76199"/>
                </a:lnTo>
                <a:close/>
              </a:path>
              <a:path w="3049904" h="1520825">
                <a:moveTo>
                  <a:pt x="2973705" y="1482725"/>
                </a:moveTo>
                <a:lnTo>
                  <a:pt x="2973705" y="38099"/>
                </a:lnTo>
                <a:lnTo>
                  <a:pt x="3011805" y="76199"/>
                </a:lnTo>
                <a:lnTo>
                  <a:pt x="3049904" y="76199"/>
                </a:lnTo>
                <a:lnTo>
                  <a:pt x="3049904" y="1444625"/>
                </a:lnTo>
                <a:lnTo>
                  <a:pt x="3011805" y="1444625"/>
                </a:lnTo>
                <a:lnTo>
                  <a:pt x="2973705" y="1482725"/>
                </a:lnTo>
                <a:close/>
              </a:path>
              <a:path w="3049904" h="1520825">
                <a:moveTo>
                  <a:pt x="3049904" y="76199"/>
                </a:moveTo>
                <a:lnTo>
                  <a:pt x="3011805" y="76199"/>
                </a:lnTo>
                <a:lnTo>
                  <a:pt x="2973705" y="38099"/>
                </a:lnTo>
                <a:lnTo>
                  <a:pt x="3049904" y="38099"/>
                </a:lnTo>
                <a:lnTo>
                  <a:pt x="3049904" y="76199"/>
                </a:lnTo>
                <a:close/>
              </a:path>
              <a:path w="3049904" h="1520825">
                <a:moveTo>
                  <a:pt x="76200" y="1482725"/>
                </a:moveTo>
                <a:lnTo>
                  <a:pt x="38100" y="1444625"/>
                </a:lnTo>
                <a:lnTo>
                  <a:pt x="76200" y="1444625"/>
                </a:lnTo>
                <a:lnTo>
                  <a:pt x="76200" y="1482725"/>
                </a:lnTo>
                <a:close/>
              </a:path>
              <a:path w="3049904" h="1520825">
                <a:moveTo>
                  <a:pt x="2973705" y="1482725"/>
                </a:moveTo>
                <a:lnTo>
                  <a:pt x="76200" y="1482725"/>
                </a:lnTo>
                <a:lnTo>
                  <a:pt x="76200" y="1444625"/>
                </a:lnTo>
                <a:lnTo>
                  <a:pt x="2973705" y="1444625"/>
                </a:lnTo>
                <a:lnTo>
                  <a:pt x="2973705" y="1482725"/>
                </a:lnTo>
                <a:close/>
              </a:path>
              <a:path w="3049904" h="1520825">
                <a:moveTo>
                  <a:pt x="3049904" y="1482725"/>
                </a:moveTo>
                <a:lnTo>
                  <a:pt x="2973705" y="1482725"/>
                </a:lnTo>
                <a:lnTo>
                  <a:pt x="3011805" y="1444625"/>
                </a:lnTo>
                <a:lnTo>
                  <a:pt x="3049904" y="1444625"/>
                </a:lnTo>
                <a:lnTo>
                  <a:pt x="3049904" y="1482725"/>
                </a:lnTo>
                <a:close/>
              </a:path>
            </a:pathLst>
          </a:custGeom>
          <a:solidFill>
            <a:srgbClr val="F49F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530600" y="914400"/>
            <a:ext cx="2945765" cy="1087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 fontAlgn="auto">
              <a:lnSpc>
                <a:spcPts val="2360"/>
              </a:lnSpc>
              <a:spcBef>
                <a:spcPts val="105"/>
              </a:spcBef>
            </a:pPr>
            <a:r>
              <a:rPr sz="3200" b="1" dirty="0">
                <a:solidFill>
                  <a:srgbClr val="006FC0"/>
                </a:solidFill>
                <a:latin typeface="黑体" panose="02010609060101010101" pitchFamily="49" charset="-122"/>
                <a:cs typeface="黑体" panose="02010609060101010101" pitchFamily="49" charset="-122"/>
              </a:rPr>
              <a:t>会计专</a:t>
            </a:r>
            <a:r>
              <a:rPr sz="3200" b="1" spc="-10" dirty="0">
                <a:solidFill>
                  <a:srgbClr val="006FC0"/>
                </a:solidFill>
                <a:latin typeface="黑体" panose="02010609060101010101" pitchFamily="49" charset="-122"/>
                <a:cs typeface="黑体" panose="02010609060101010101" pitchFamily="49" charset="-122"/>
              </a:rPr>
              <a:t>业</a:t>
            </a:r>
            <a:endParaRPr sz="3200">
              <a:latin typeface="黑体" panose="02010609060101010101" pitchFamily="49" charset="-122"/>
              <a:cs typeface="黑体" panose="02010609060101010101" pitchFamily="49" charset="-122"/>
            </a:endParaRPr>
          </a:p>
          <a:p>
            <a:pPr algn="ctr" fontAlgn="auto">
              <a:lnSpc>
                <a:spcPts val="2360"/>
              </a:lnSpc>
              <a:spcBef>
                <a:spcPts val="1300"/>
              </a:spcBef>
            </a:pPr>
            <a:r>
              <a:rPr b="1" dirty="0">
                <a:solidFill>
                  <a:srgbClr val="006FC0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国家一流专业建设</a:t>
            </a:r>
            <a:r>
              <a:rPr b="1" spc="-10" dirty="0">
                <a:solidFill>
                  <a:srgbClr val="006FC0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点 </a:t>
            </a:r>
            <a:r>
              <a:rPr lang="en-US" b="1" spc="-10" dirty="0">
                <a:solidFill>
                  <a:srgbClr val="006FC0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     </a:t>
            </a:r>
            <a:r>
              <a:rPr b="1" dirty="0">
                <a:solidFill>
                  <a:srgbClr val="006FC0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省特色专业、省品牌专</a:t>
            </a:r>
            <a:r>
              <a:rPr b="1" spc="-10" dirty="0">
                <a:solidFill>
                  <a:srgbClr val="006FC0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业</a:t>
            </a:r>
            <a:endParaRPr sz="1800">
              <a:latin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51600" y="669925"/>
            <a:ext cx="4485640" cy="1521460"/>
          </a:xfrm>
          <a:custGeom>
            <a:avLst/>
            <a:gdLst/>
            <a:ahLst/>
            <a:cxnLst/>
            <a:rect l="l" t="t" r="r" b="b"/>
            <a:pathLst>
              <a:path w="4485640" h="1521460">
                <a:moveTo>
                  <a:pt x="4485640" y="1521460"/>
                </a:moveTo>
                <a:lnTo>
                  <a:pt x="0" y="1521460"/>
                </a:lnTo>
                <a:lnTo>
                  <a:pt x="0" y="0"/>
                </a:lnTo>
                <a:lnTo>
                  <a:pt x="4485640" y="0"/>
                </a:lnTo>
                <a:lnTo>
                  <a:pt x="4485640" y="38100"/>
                </a:lnTo>
                <a:lnTo>
                  <a:pt x="76200" y="38100"/>
                </a:lnTo>
                <a:lnTo>
                  <a:pt x="38100" y="76199"/>
                </a:lnTo>
                <a:lnTo>
                  <a:pt x="76200" y="76199"/>
                </a:lnTo>
                <a:lnTo>
                  <a:pt x="76200" y="1445260"/>
                </a:lnTo>
                <a:lnTo>
                  <a:pt x="38100" y="1445260"/>
                </a:lnTo>
                <a:lnTo>
                  <a:pt x="76200" y="1483360"/>
                </a:lnTo>
                <a:lnTo>
                  <a:pt x="4485640" y="1483360"/>
                </a:lnTo>
                <a:lnTo>
                  <a:pt x="4485640" y="1521460"/>
                </a:lnTo>
                <a:close/>
              </a:path>
              <a:path w="4485640" h="1521460">
                <a:moveTo>
                  <a:pt x="76200" y="76199"/>
                </a:moveTo>
                <a:lnTo>
                  <a:pt x="38100" y="76199"/>
                </a:lnTo>
                <a:lnTo>
                  <a:pt x="76200" y="38100"/>
                </a:lnTo>
                <a:lnTo>
                  <a:pt x="76200" y="76199"/>
                </a:lnTo>
                <a:close/>
              </a:path>
              <a:path w="4485640" h="1521460">
                <a:moveTo>
                  <a:pt x="4409440" y="76199"/>
                </a:moveTo>
                <a:lnTo>
                  <a:pt x="76200" y="76199"/>
                </a:lnTo>
                <a:lnTo>
                  <a:pt x="76200" y="38100"/>
                </a:lnTo>
                <a:lnTo>
                  <a:pt x="4409440" y="38100"/>
                </a:lnTo>
                <a:lnTo>
                  <a:pt x="4409440" y="76199"/>
                </a:lnTo>
                <a:close/>
              </a:path>
              <a:path w="4485640" h="1521460">
                <a:moveTo>
                  <a:pt x="4409440" y="1483360"/>
                </a:moveTo>
                <a:lnTo>
                  <a:pt x="4409440" y="38100"/>
                </a:lnTo>
                <a:lnTo>
                  <a:pt x="4447540" y="76199"/>
                </a:lnTo>
                <a:lnTo>
                  <a:pt x="4485640" y="76199"/>
                </a:lnTo>
                <a:lnTo>
                  <a:pt x="4485640" y="1445260"/>
                </a:lnTo>
                <a:lnTo>
                  <a:pt x="4447540" y="1445260"/>
                </a:lnTo>
                <a:lnTo>
                  <a:pt x="4409440" y="1483360"/>
                </a:lnTo>
                <a:close/>
              </a:path>
              <a:path w="4485640" h="1521460">
                <a:moveTo>
                  <a:pt x="4485640" y="76199"/>
                </a:moveTo>
                <a:lnTo>
                  <a:pt x="4447540" y="76199"/>
                </a:lnTo>
                <a:lnTo>
                  <a:pt x="4409440" y="38100"/>
                </a:lnTo>
                <a:lnTo>
                  <a:pt x="4485640" y="38100"/>
                </a:lnTo>
                <a:lnTo>
                  <a:pt x="4485640" y="76199"/>
                </a:lnTo>
                <a:close/>
              </a:path>
              <a:path w="4485640" h="1521460">
                <a:moveTo>
                  <a:pt x="76200" y="1483360"/>
                </a:moveTo>
                <a:lnTo>
                  <a:pt x="38100" y="1445260"/>
                </a:lnTo>
                <a:lnTo>
                  <a:pt x="76200" y="1445260"/>
                </a:lnTo>
                <a:lnTo>
                  <a:pt x="76200" y="1483360"/>
                </a:lnTo>
                <a:close/>
              </a:path>
              <a:path w="4485640" h="1521460">
                <a:moveTo>
                  <a:pt x="4409440" y="1483360"/>
                </a:moveTo>
                <a:lnTo>
                  <a:pt x="76200" y="1483360"/>
                </a:lnTo>
                <a:lnTo>
                  <a:pt x="76200" y="1445260"/>
                </a:lnTo>
                <a:lnTo>
                  <a:pt x="4409440" y="1445260"/>
                </a:lnTo>
                <a:lnTo>
                  <a:pt x="4409440" y="1483360"/>
                </a:lnTo>
                <a:close/>
              </a:path>
              <a:path w="4485640" h="1521460">
                <a:moveTo>
                  <a:pt x="4485640" y="1483360"/>
                </a:moveTo>
                <a:lnTo>
                  <a:pt x="4409440" y="1483360"/>
                </a:lnTo>
                <a:lnTo>
                  <a:pt x="4447540" y="1445260"/>
                </a:lnTo>
                <a:lnTo>
                  <a:pt x="4485640" y="1445260"/>
                </a:lnTo>
                <a:lnTo>
                  <a:pt x="4485640" y="1483360"/>
                </a:lnTo>
                <a:close/>
              </a:path>
            </a:pathLst>
          </a:custGeom>
          <a:solidFill>
            <a:srgbClr val="F49F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568440" y="863600"/>
            <a:ext cx="2660650" cy="1021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6FC0"/>
                </a:solidFill>
                <a:latin typeface="方正姚体" panose="02010601030101010101" charset="-122"/>
                <a:cs typeface="方正姚体" panose="02010601030101010101" charset="-122"/>
              </a:rPr>
              <a:t>咨询方式：</a:t>
            </a:r>
            <a:endParaRPr sz="1600" b="1" dirty="0">
              <a:solidFill>
                <a:srgbClr val="006FC0"/>
              </a:solidFill>
              <a:latin typeface="方正姚体" panose="02010601030101010101" charset="-122"/>
              <a:cs typeface="方正姚体" panose="02010601030101010101" charset="-122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6FC0"/>
                </a:solidFill>
                <a:latin typeface="方正姚体" panose="02010601030101010101" charset="-122"/>
                <a:cs typeface="方正姚体" panose="02010601030101010101" charset="-122"/>
              </a:rPr>
              <a:t> </a:t>
            </a:r>
            <a:r>
              <a:rPr lang="en-US" sz="1600" b="1" dirty="0">
                <a:solidFill>
                  <a:srgbClr val="006FC0"/>
                </a:solidFill>
                <a:latin typeface="方正姚体" panose="02010601030101010101" charset="-122"/>
                <a:cs typeface="方正姚体" panose="02010601030101010101" charset="-122"/>
              </a:rPr>
              <a:t>     </a:t>
            </a:r>
            <a:r>
              <a:rPr lang="zh-CN" altLang="en-US" sz="1600" b="1" dirty="0">
                <a:solidFill>
                  <a:srgbClr val="006FC0"/>
                </a:solidFill>
                <a:latin typeface="方正姚体" panose="02010601030101010101" charset="-122"/>
                <a:cs typeface="方正姚体" panose="02010601030101010101" charset="-122"/>
              </a:rPr>
              <a:t>电话：</a:t>
            </a:r>
            <a:r>
              <a:rPr sz="1600" b="1" dirty="0">
                <a:solidFill>
                  <a:srgbClr val="006FC0"/>
                </a:solidFill>
                <a:latin typeface="方正姚体" panose="02010601030101010101" charset="-122"/>
                <a:cs typeface="方正姚体" panose="02010601030101010101" charset="-122"/>
              </a:rPr>
              <a:t>8381640</a:t>
            </a:r>
            <a:r>
              <a:rPr sz="1600" b="1" spc="-10" dirty="0">
                <a:solidFill>
                  <a:srgbClr val="006FC0"/>
                </a:solidFill>
                <a:latin typeface="方正姚体" panose="02010601030101010101" charset="-122"/>
                <a:cs typeface="方正姚体" panose="02010601030101010101" charset="-122"/>
              </a:rPr>
              <a:t>9</a:t>
            </a:r>
            <a:r>
              <a:rPr lang="en-US" sz="1600" b="1" spc="-10" dirty="0">
                <a:solidFill>
                  <a:srgbClr val="006FC0"/>
                </a:solidFill>
                <a:latin typeface="方正姚体" panose="02010601030101010101" charset="-122"/>
                <a:cs typeface="方正姚体" panose="02010601030101010101" charset="-122"/>
              </a:rPr>
              <a:t> </a:t>
            </a:r>
            <a:r>
              <a:rPr lang="zh-CN" altLang="en-US" sz="1600" b="1" spc="-10" dirty="0">
                <a:solidFill>
                  <a:srgbClr val="006FC0"/>
                </a:solidFill>
                <a:latin typeface="方正姚体" panose="02010601030101010101" charset="-122"/>
                <a:cs typeface="方正姚体" panose="02010601030101010101" charset="-122"/>
              </a:rPr>
              <a:t>（师老师）</a:t>
            </a:r>
            <a:endParaRPr lang="zh-CN" altLang="en-US" sz="1600" b="1" spc="-10" dirty="0">
              <a:solidFill>
                <a:srgbClr val="006FC0"/>
              </a:solidFill>
              <a:latin typeface="方正姚体" panose="02010601030101010101" charset="-122"/>
              <a:cs typeface="方正姚体" panose="02010601030101010101" charset="-122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b="1" spc="-10" dirty="0">
                <a:solidFill>
                  <a:srgbClr val="006FC0"/>
                </a:solidFill>
                <a:latin typeface="方正姚体" panose="02010601030101010101" charset="-122"/>
                <a:cs typeface="方正姚体" panose="02010601030101010101" charset="-122"/>
              </a:rPr>
              <a:t>       QQ</a:t>
            </a:r>
            <a:r>
              <a:rPr lang="zh-CN" altLang="en-US" sz="1600" b="1" spc="-10" dirty="0">
                <a:solidFill>
                  <a:srgbClr val="006FC0"/>
                </a:solidFill>
                <a:latin typeface="方正姚体" panose="02010601030101010101" charset="-122"/>
                <a:cs typeface="方正姚体" panose="02010601030101010101" charset="-122"/>
              </a:rPr>
              <a:t>群：</a:t>
            </a:r>
            <a:r>
              <a:rPr lang="en-US" altLang="zh-CN" sz="1600" b="1" spc="-10" dirty="0">
                <a:solidFill>
                  <a:srgbClr val="006FC0"/>
                </a:solidFill>
                <a:latin typeface="方正姚体" panose="02010601030101010101" charset="-122"/>
                <a:cs typeface="方正姚体" panose="02010601030101010101" charset="-122"/>
              </a:rPr>
              <a:t>715916442</a:t>
            </a:r>
            <a:endParaRPr lang="en-US" altLang="zh-CN" sz="1600" b="1" spc="-10" dirty="0">
              <a:solidFill>
                <a:srgbClr val="006FC0"/>
              </a:solidFill>
              <a:latin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2584" y="668019"/>
            <a:ext cx="3191510" cy="1520825"/>
          </a:xfrm>
          <a:custGeom>
            <a:avLst/>
            <a:gdLst/>
            <a:ahLst/>
            <a:cxnLst/>
            <a:rect l="l" t="t" r="r" b="b"/>
            <a:pathLst>
              <a:path w="3191510" h="1520825">
                <a:moveTo>
                  <a:pt x="3191510" y="1520824"/>
                </a:moveTo>
                <a:lnTo>
                  <a:pt x="0" y="1520824"/>
                </a:lnTo>
                <a:lnTo>
                  <a:pt x="0" y="0"/>
                </a:lnTo>
                <a:lnTo>
                  <a:pt x="3191510" y="0"/>
                </a:lnTo>
                <a:lnTo>
                  <a:pt x="3191510" y="38099"/>
                </a:lnTo>
                <a:lnTo>
                  <a:pt x="76199" y="38099"/>
                </a:lnTo>
                <a:lnTo>
                  <a:pt x="38100" y="76199"/>
                </a:lnTo>
                <a:lnTo>
                  <a:pt x="76199" y="76199"/>
                </a:lnTo>
                <a:lnTo>
                  <a:pt x="76199" y="1444624"/>
                </a:lnTo>
                <a:lnTo>
                  <a:pt x="38100" y="1444624"/>
                </a:lnTo>
                <a:lnTo>
                  <a:pt x="76199" y="1482724"/>
                </a:lnTo>
                <a:lnTo>
                  <a:pt x="3191510" y="1482724"/>
                </a:lnTo>
                <a:lnTo>
                  <a:pt x="3191510" y="1520824"/>
                </a:lnTo>
                <a:close/>
              </a:path>
              <a:path w="3191510" h="1520825">
                <a:moveTo>
                  <a:pt x="76199" y="76199"/>
                </a:moveTo>
                <a:lnTo>
                  <a:pt x="38100" y="76199"/>
                </a:lnTo>
                <a:lnTo>
                  <a:pt x="76199" y="38099"/>
                </a:lnTo>
                <a:lnTo>
                  <a:pt x="76199" y="76199"/>
                </a:lnTo>
                <a:close/>
              </a:path>
              <a:path w="3191510" h="1520825">
                <a:moveTo>
                  <a:pt x="3115310" y="76199"/>
                </a:moveTo>
                <a:lnTo>
                  <a:pt x="76199" y="76199"/>
                </a:lnTo>
                <a:lnTo>
                  <a:pt x="76199" y="38099"/>
                </a:lnTo>
                <a:lnTo>
                  <a:pt x="3115310" y="38099"/>
                </a:lnTo>
                <a:lnTo>
                  <a:pt x="3115310" y="76199"/>
                </a:lnTo>
                <a:close/>
              </a:path>
              <a:path w="3191510" h="1520825">
                <a:moveTo>
                  <a:pt x="3115310" y="1482724"/>
                </a:moveTo>
                <a:lnTo>
                  <a:pt x="3115310" y="38099"/>
                </a:lnTo>
                <a:lnTo>
                  <a:pt x="3153410" y="76199"/>
                </a:lnTo>
                <a:lnTo>
                  <a:pt x="3191510" y="76199"/>
                </a:lnTo>
                <a:lnTo>
                  <a:pt x="3191510" y="1444624"/>
                </a:lnTo>
                <a:lnTo>
                  <a:pt x="3153410" y="1444624"/>
                </a:lnTo>
                <a:lnTo>
                  <a:pt x="3115310" y="1482724"/>
                </a:lnTo>
                <a:close/>
              </a:path>
              <a:path w="3191510" h="1520825">
                <a:moveTo>
                  <a:pt x="3191510" y="76199"/>
                </a:moveTo>
                <a:lnTo>
                  <a:pt x="3153410" y="76199"/>
                </a:lnTo>
                <a:lnTo>
                  <a:pt x="3115310" y="38099"/>
                </a:lnTo>
                <a:lnTo>
                  <a:pt x="3191510" y="38099"/>
                </a:lnTo>
                <a:lnTo>
                  <a:pt x="3191510" y="76199"/>
                </a:lnTo>
                <a:close/>
              </a:path>
              <a:path w="3191510" h="1520825">
                <a:moveTo>
                  <a:pt x="76199" y="1482724"/>
                </a:moveTo>
                <a:lnTo>
                  <a:pt x="38100" y="1444624"/>
                </a:lnTo>
                <a:lnTo>
                  <a:pt x="76199" y="1444624"/>
                </a:lnTo>
                <a:lnTo>
                  <a:pt x="76199" y="1482724"/>
                </a:lnTo>
                <a:close/>
              </a:path>
              <a:path w="3191510" h="1520825">
                <a:moveTo>
                  <a:pt x="3115310" y="1482724"/>
                </a:moveTo>
                <a:lnTo>
                  <a:pt x="76199" y="1482724"/>
                </a:lnTo>
                <a:lnTo>
                  <a:pt x="76199" y="1444624"/>
                </a:lnTo>
                <a:lnTo>
                  <a:pt x="3115310" y="1444624"/>
                </a:lnTo>
                <a:lnTo>
                  <a:pt x="3115310" y="1482724"/>
                </a:lnTo>
                <a:close/>
              </a:path>
              <a:path w="3191510" h="1520825">
                <a:moveTo>
                  <a:pt x="3191510" y="1482724"/>
                </a:moveTo>
                <a:lnTo>
                  <a:pt x="3115310" y="1482724"/>
                </a:lnTo>
                <a:lnTo>
                  <a:pt x="3153410" y="1444624"/>
                </a:lnTo>
                <a:lnTo>
                  <a:pt x="3191510" y="1444624"/>
                </a:lnTo>
                <a:lnTo>
                  <a:pt x="3191510" y="1482724"/>
                </a:lnTo>
                <a:close/>
              </a:path>
            </a:pathLst>
          </a:custGeom>
          <a:solidFill>
            <a:srgbClr val="F49F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31239" y="1110615"/>
            <a:ext cx="18542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会计学院</a:t>
            </a:r>
            <a:endParaRPr sz="3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1950" y="2112010"/>
            <a:ext cx="1552575" cy="621665"/>
          </a:xfrm>
          <a:custGeom>
            <a:avLst/>
            <a:gdLst/>
            <a:ahLst/>
            <a:cxnLst/>
            <a:rect l="l" t="t" r="r" b="b"/>
            <a:pathLst>
              <a:path w="1552575" h="621664">
                <a:moveTo>
                  <a:pt x="1552575" y="621664"/>
                </a:moveTo>
                <a:lnTo>
                  <a:pt x="0" y="621664"/>
                </a:lnTo>
                <a:lnTo>
                  <a:pt x="0" y="0"/>
                </a:lnTo>
                <a:lnTo>
                  <a:pt x="1552575" y="0"/>
                </a:lnTo>
                <a:lnTo>
                  <a:pt x="1552575" y="38100"/>
                </a:lnTo>
                <a:lnTo>
                  <a:pt x="76200" y="38100"/>
                </a:lnTo>
                <a:lnTo>
                  <a:pt x="38100" y="76200"/>
                </a:lnTo>
                <a:lnTo>
                  <a:pt x="76200" y="76200"/>
                </a:lnTo>
                <a:lnTo>
                  <a:pt x="76200" y="545464"/>
                </a:lnTo>
                <a:lnTo>
                  <a:pt x="38100" y="545464"/>
                </a:lnTo>
                <a:lnTo>
                  <a:pt x="76200" y="583564"/>
                </a:lnTo>
                <a:lnTo>
                  <a:pt x="1552575" y="583564"/>
                </a:lnTo>
                <a:lnTo>
                  <a:pt x="1552575" y="621664"/>
                </a:lnTo>
                <a:close/>
              </a:path>
              <a:path w="1552575" h="621664">
                <a:moveTo>
                  <a:pt x="76200" y="76200"/>
                </a:moveTo>
                <a:lnTo>
                  <a:pt x="38100" y="76200"/>
                </a:lnTo>
                <a:lnTo>
                  <a:pt x="76200" y="38100"/>
                </a:lnTo>
                <a:lnTo>
                  <a:pt x="76200" y="76200"/>
                </a:lnTo>
                <a:close/>
              </a:path>
              <a:path w="1552575" h="621664">
                <a:moveTo>
                  <a:pt x="1476375" y="76200"/>
                </a:moveTo>
                <a:lnTo>
                  <a:pt x="76200" y="76200"/>
                </a:lnTo>
                <a:lnTo>
                  <a:pt x="76200" y="38100"/>
                </a:lnTo>
                <a:lnTo>
                  <a:pt x="1476375" y="38100"/>
                </a:lnTo>
                <a:lnTo>
                  <a:pt x="1476375" y="76200"/>
                </a:lnTo>
                <a:close/>
              </a:path>
              <a:path w="1552575" h="621664">
                <a:moveTo>
                  <a:pt x="1476375" y="583564"/>
                </a:moveTo>
                <a:lnTo>
                  <a:pt x="1476375" y="38100"/>
                </a:lnTo>
                <a:lnTo>
                  <a:pt x="1514475" y="76200"/>
                </a:lnTo>
                <a:lnTo>
                  <a:pt x="1552575" y="76200"/>
                </a:lnTo>
                <a:lnTo>
                  <a:pt x="1552575" y="545464"/>
                </a:lnTo>
                <a:lnTo>
                  <a:pt x="1514475" y="545464"/>
                </a:lnTo>
                <a:lnTo>
                  <a:pt x="1476375" y="583564"/>
                </a:lnTo>
                <a:close/>
              </a:path>
              <a:path w="1552575" h="621664">
                <a:moveTo>
                  <a:pt x="1552575" y="76200"/>
                </a:moveTo>
                <a:lnTo>
                  <a:pt x="1514475" y="76200"/>
                </a:lnTo>
                <a:lnTo>
                  <a:pt x="1476375" y="38100"/>
                </a:lnTo>
                <a:lnTo>
                  <a:pt x="1552575" y="38100"/>
                </a:lnTo>
                <a:lnTo>
                  <a:pt x="1552575" y="76200"/>
                </a:lnTo>
                <a:close/>
              </a:path>
              <a:path w="1552575" h="621664">
                <a:moveTo>
                  <a:pt x="76200" y="583564"/>
                </a:moveTo>
                <a:lnTo>
                  <a:pt x="38100" y="545464"/>
                </a:lnTo>
                <a:lnTo>
                  <a:pt x="76200" y="545464"/>
                </a:lnTo>
                <a:lnTo>
                  <a:pt x="76200" y="583564"/>
                </a:lnTo>
                <a:close/>
              </a:path>
              <a:path w="1552575" h="621664">
                <a:moveTo>
                  <a:pt x="1476375" y="583564"/>
                </a:moveTo>
                <a:lnTo>
                  <a:pt x="76200" y="583564"/>
                </a:lnTo>
                <a:lnTo>
                  <a:pt x="76200" y="545464"/>
                </a:lnTo>
                <a:lnTo>
                  <a:pt x="1476375" y="545464"/>
                </a:lnTo>
                <a:lnTo>
                  <a:pt x="1476375" y="583564"/>
                </a:lnTo>
                <a:close/>
              </a:path>
              <a:path w="1552575" h="621664">
                <a:moveTo>
                  <a:pt x="1552575" y="583564"/>
                </a:moveTo>
                <a:lnTo>
                  <a:pt x="1476375" y="583564"/>
                </a:lnTo>
                <a:lnTo>
                  <a:pt x="1514475" y="545464"/>
                </a:lnTo>
                <a:lnTo>
                  <a:pt x="1552575" y="545464"/>
                </a:lnTo>
                <a:lnTo>
                  <a:pt x="1552575" y="583564"/>
                </a:lnTo>
                <a:close/>
              </a:path>
            </a:pathLst>
          </a:custGeom>
          <a:solidFill>
            <a:srgbClr val="F49F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91819" y="2232659"/>
            <a:ext cx="1092200" cy="33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授予学位</a:t>
            </a:r>
            <a:endParaRPr sz="21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1950" y="4307840"/>
            <a:ext cx="1551305" cy="2077085"/>
          </a:xfrm>
          <a:custGeom>
            <a:avLst/>
            <a:gdLst/>
            <a:ahLst/>
            <a:cxnLst/>
            <a:rect l="l" t="t" r="r" b="b"/>
            <a:pathLst>
              <a:path w="1551305" h="2077085">
                <a:moveTo>
                  <a:pt x="1551305" y="2077085"/>
                </a:moveTo>
                <a:lnTo>
                  <a:pt x="0" y="2077085"/>
                </a:lnTo>
                <a:lnTo>
                  <a:pt x="0" y="0"/>
                </a:lnTo>
                <a:lnTo>
                  <a:pt x="1551305" y="0"/>
                </a:lnTo>
                <a:lnTo>
                  <a:pt x="1551305" y="38100"/>
                </a:lnTo>
                <a:lnTo>
                  <a:pt x="76200" y="38100"/>
                </a:lnTo>
                <a:lnTo>
                  <a:pt x="38100" y="76200"/>
                </a:lnTo>
                <a:lnTo>
                  <a:pt x="76200" y="76200"/>
                </a:lnTo>
                <a:lnTo>
                  <a:pt x="76200" y="2000885"/>
                </a:lnTo>
                <a:lnTo>
                  <a:pt x="38100" y="2000885"/>
                </a:lnTo>
                <a:lnTo>
                  <a:pt x="76200" y="2038985"/>
                </a:lnTo>
                <a:lnTo>
                  <a:pt x="1551305" y="2038985"/>
                </a:lnTo>
                <a:lnTo>
                  <a:pt x="1551305" y="2077085"/>
                </a:lnTo>
                <a:close/>
              </a:path>
              <a:path w="1551305" h="2077085">
                <a:moveTo>
                  <a:pt x="76200" y="76200"/>
                </a:moveTo>
                <a:lnTo>
                  <a:pt x="38100" y="76200"/>
                </a:lnTo>
                <a:lnTo>
                  <a:pt x="76200" y="38100"/>
                </a:lnTo>
                <a:lnTo>
                  <a:pt x="76200" y="76200"/>
                </a:lnTo>
                <a:close/>
              </a:path>
              <a:path w="1551305" h="2077085">
                <a:moveTo>
                  <a:pt x="1475105" y="76200"/>
                </a:moveTo>
                <a:lnTo>
                  <a:pt x="76200" y="76200"/>
                </a:lnTo>
                <a:lnTo>
                  <a:pt x="76200" y="38100"/>
                </a:lnTo>
                <a:lnTo>
                  <a:pt x="1475105" y="38100"/>
                </a:lnTo>
                <a:lnTo>
                  <a:pt x="1475105" y="76200"/>
                </a:lnTo>
                <a:close/>
              </a:path>
              <a:path w="1551305" h="2077085">
                <a:moveTo>
                  <a:pt x="1475105" y="2038985"/>
                </a:moveTo>
                <a:lnTo>
                  <a:pt x="1475105" y="38100"/>
                </a:lnTo>
                <a:lnTo>
                  <a:pt x="1513205" y="76200"/>
                </a:lnTo>
                <a:lnTo>
                  <a:pt x="1551305" y="76200"/>
                </a:lnTo>
                <a:lnTo>
                  <a:pt x="1551305" y="2000885"/>
                </a:lnTo>
                <a:lnTo>
                  <a:pt x="1513205" y="2000885"/>
                </a:lnTo>
                <a:lnTo>
                  <a:pt x="1475105" y="2038985"/>
                </a:lnTo>
                <a:close/>
              </a:path>
              <a:path w="1551305" h="2077085">
                <a:moveTo>
                  <a:pt x="1551305" y="76200"/>
                </a:moveTo>
                <a:lnTo>
                  <a:pt x="1513205" y="76200"/>
                </a:lnTo>
                <a:lnTo>
                  <a:pt x="1475105" y="38100"/>
                </a:lnTo>
                <a:lnTo>
                  <a:pt x="1551305" y="38100"/>
                </a:lnTo>
                <a:lnTo>
                  <a:pt x="1551305" y="76200"/>
                </a:lnTo>
                <a:close/>
              </a:path>
              <a:path w="1551305" h="2077085">
                <a:moveTo>
                  <a:pt x="76200" y="2038985"/>
                </a:moveTo>
                <a:lnTo>
                  <a:pt x="38100" y="2000885"/>
                </a:lnTo>
                <a:lnTo>
                  <a:pt x="76200" y="2000885"/>
                </a:lnTo>
                <a:lnTo>
                  <a:pt x="76200" y="2038985"/>
                </a:lnTo>
                <a:close/>
              </a:path>
              <a:path w="1551305" h="2077085">
                <a:moveTo>
                  <a:pt x="1475105" y="2038985"/>
                </a:moveTo>
                <a:lnTo>
                  <a:pt x="76200" y="2038985"/>
                </a:lnTo>
                <a:lnTo>
                  <a:pt x="76200" y="2000885"/>
                </a:lnTo>
                <a:lnTo>
                  <a:pt x="1475105" y="2000885"/>
                </a:lnTo>
                <a:lnTo>
                  <a:pt x="1475105" y="2038985"/>
                </a:lnTo>
                <a:close/>
              </a:path>
              <a:path w="1551305" h="2077085">
                <a:moveTo>
                  <a:pt x="1551305" y="2038985"/>
                </a:moveTo>
                <a:lnTo>
                  <a:pt x="1475105" y="2038985"/>
                </a:lnTo>
                <a:lnTo>
                  <a:pt x="1513205" y="2000885"/>
                </a:lnTo>
                <a:lnTo>
                  <a:pt x="1551305" y="2000885"/>
                </a:lnTo>
                <a:lnTo>
                  <a:pt x="1551305" y="2038985"/>
                </a:lnTo>
                <a:close/>
              </a:path>
            </a:pathLst>
          </a:custGeom>
          <a:solidFill>
            <a:srgbClr val="F49F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91184" y="5156200"/>
            <a:ext cx="1092200" cy="33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就业方向</a:t>
            </a:r>
            <a:endParaRPr sz="21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409048" y="772795"/>
            <a:ext cx="1327403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4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5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9533</Words>
  <Application>WPS 演示</Application>
  <PresentationFormat>自定义</PresentationFormat>
  <Paragraphs>823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35</vt:i4>
      </vt:variant>
    </vt:vector>
  </HeadingPairs>
  <TitlesOfParts>
    <vt:vector size="61" baseType="lpstr">
      <vt:lpstr>Arial</vt:lpstr>
      <vt:lpstr>宋体</vt:lpstr>
      <vt:lpstr>Wingdings</vt:lpstr>
      <vt:lpstr>微软雅黑</vt:lpstr>
      <vt:lpstr>Wingdings</vt:lpstr>
      <vt:lpstr>黑体</vt:lpstr>
      <vt:lpstr>方正姚体</vt:lpstr>
      <vt:lpstr>Arial</vt:lpstr>
      <vt:lpstr>Arial Unicode MS</vt:lpstr>
      <vt:lpstr>Calibri</vt:lpstr>
      <vt:lpstr>楷体</vt:lpstr>
      <vt:lpstr>华文行楷</vt:lpstr>
      <vt:lpstr>方正粗黑宋简体</vt:lpstr>
      <vt:lpstr>华文彩云</vt:lpstr>
      <vt:lpstr>Calibri Light</vt:lpstr>
      <vt:lpstr>等线 Light</vt:lpstr>
      <vt:lpstr>等线</vt:lpstr>
      <vt:lpstr>Office 主题​​</vt:lpstr>
      <vt:lpstr>9_Office 主题​​</vt:lpstr>
      <vt:lpstr>11_Office 主题​​</vt:lpstr>
      <vt:lpstr>12_Office 主题​​</vt:lpstr>
      <vt:lpstr>13_Office 主题​​</vt:lpstr>
      <vt:lpstr>14_Office 主题​​</vt:lpstr>
      <vt:lpstr>15_Office 主题​​</vt:lpstr>
      <vt:lpstr>2_Office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阿萌</cp:lastModifiedBy>
  <cp:revision>188</cp:revision>
  <dcterms:created xsi:type="dcterms:W3CDTF">2019-06-19T02:08:00Z</dcterms:created>
  <dcterms:modified xsi:type="dcterms:W3CDTF">2022-04-12T01:52:11Z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617A308631A3479D88981DCF83488638</vt:lpwstr>
  </property>
</Properties>
</file>